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66" r:id="rId2"/>
    <p:sldId id="270" r:id="rId3"/>
    <p:sldId id="271" r:id="rId4"/>
    <p:sldId id="269" r:id="rId5"/>
    <p:sldId id="317" r:id="rId6"/>
    <p:sldId id="318" r:id="rId7"/>
    <p:sldId id="258" r:id="rId8"/>
    <p:sldId id="284" r:id="rId9"/>
    <p:sldId id="290" r:id="rId10"/>
    <p:sldId id="274" r:id="rId11"/>
    <p:sldId id="289" r:id="rId12"/>
    <p:sldId id="292" r:id="rId13"/>
    <p:sldId id="293" r:id="rId14"/>
    <p:sldId id="273" r:id="rId15"/>
    <p:sldId id="296" r:id="rId16"/>
    <p:sldId id="294" r:id="rId17"/>
    <p:sldId id="295" r:id="rId18"/>
    <p:sldId id="272" r:id="rId19"/>
    <p:sldId id="297" r:id="rId20"/>
    <p:sldId id="298" r:id="rId21"/>
    <p:sldId id="299" r:id="rId22"/>
    <p:sldId id="300" r:id="rId23"/>
    <p:sldId id="281" r:id="rId24"/>
    <p:sldId id="305" r:id="rId25"/>
    <p:sldId id="301" r:id="rId26"/>
    <p:sldId id="263" r:id="rId27"/>
    <p:sldId id="291" r:id="rId28"/>
    <p:sldId id="268" r:id="rId29"/>
    <p:sldId id="264" r:id="rId30"/>
    <p:sldId id="265" r:id="rId31"/>
    <p:sldId id="306" r:id="rId32"/>
    <p:sldId id="282" r:id="rId33"/>
    <p:sldId id="308" r:id="rId34"/>
    <p:sldId id="309" r:id="rId35"/>
    <p:sldId id="310" r:id="rId36"/>
    <p:sldId id="288" r:id="rId37"/>
    <p:sldId id="307" r:id="rId38"/>
    <p:sldId id="315" r:id="rId39"/>
    <p:sldId id="314" r:id="rId40"/>
    <p:sldId id="316" r:id="rId41"/>
    <p:sldId id="313" r:id="rId42"/>
    <p:sldId id="312" r:id="rId43"/>
    <p:sldId id="283" r:id="rId44"/>
    <p:sldId id="275" r:id="rId45"/>
    <p:sldId id="311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35A"/>
    <a:srgbClr val="A6A6A6"/>
    <a:srgbClr val="E6B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102" y="12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1AD4F-F5E1-44BF-B2CE-5CC53752312E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03F40-5359-45BD-BFB3-41D3E922B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42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43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33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86B6-4785-4B02-B45F-69E8EC48AF1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0309-B0F5-496A-AF01-C4F7D7127607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6555-B09D-4DF3-9E24-F95073C0E3C5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04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A8E1-1FCB-4D1F-B5F8-40754BB1A44B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88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0532-6397-4639-8901-FD8E130F9E79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10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D8E1-DFBA-4FAC-A724-8EA9950C9948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6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63D7-C59B-4AE0-9D13-3E581A6403A6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26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6314-D09A-4343-94DD-6E21C843D93C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7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89E6-8346-407F-8976-74A6E6BC9C69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9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4E6-96AB-47D8-84F8-C8DEF4A89FA1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B724-3B24-4FAF-B85F-8349CE767A1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2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9C2D-42A1-4ACC-8E10-E8732F70073F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1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2921-F2F1-4662-8022-A6B0A50BAE48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8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8E3-595E-4DAE-88AA-4F167A64EEC9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0350-80C1-41CC-A2C2-E8482DBD7CDF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6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C547-5076-4761-9061-295AB8CD0FD5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3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ADAC-2FE0-4598-B64E-CE0503A9DF0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5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scape 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569173" y="2255689"/>
            <a:ext cx="4130844" cy="11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70843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Projet d’étude de 2</a:t>
            </a:r>
            <a:r>
              <a:rPr kumimoji="0" lang="fr-F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nde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année.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Revue de projet n°1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BTS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ystèmes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umériques option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I.R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Etudiants 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GUIGAND Nathan -- MONVOISIN Guillaume -- DOHIN Cyril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FC1EEE-5222-404A-B871-AF572BBC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2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0F34AC-0F8F-4CB9-B05D-9FC32D9B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1" y="753035"/>
            <a:ext cx="5525579" cy="780288"/>
          </a:xfrm>
        </p:spPr>
        <p:txBody>
          <a:bodyPr>
            <a:normAutofit fontScale="90000"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Code de sélection de la BDD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B4D456-49F4-4616-93C3-CF785872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7AE46E3-F58F-457A-A569-609E931C2481}"/>
              </a:ext>
            </a:extLst>
          </p:cNvPr>
          <p:cNvSpPr txBox="1">
            <a:spLocks/>
          </p:cNvSpPr>
          <p:nvPr/>
        </p:nvSpPr>
        <p:spPr>
          <a:xfrm>
            <a:off x="1073574" y="1674223"/>
            <a:ext cx="6842703" cy="440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4"/>
              </a:buClr>
              <a:buFont typeface="Wingdings 3" charset="2"/>
              <a:buNone/>
            </a:pPr>
            <a:r>
              <a:rPr lang="fr-FR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AA9C08D-8934-4A6B-9FF3-710FF30213AD}"/>
              </a:ext>
            </a:extLst>
          </p:cNvPr>
          <p:cNvSpPr txBox="1"/>
          <p:nvPr/>
        </p:nvSpPr>
        <p:spPr>
          <a:xfrm>
            <a:off x="9811438" y="162715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Présentation des pages web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DDA28C47-174D-49DD-8882-3F0015898582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75D885A6-5D6F-4F6C-A441-CDB559C4925E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2A409F00-69D5-41AF-A9A6-DA25DFC67B4F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1486AC08-1C63-4632-9615-12A5C37A798B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CC142108-7DDC-40C4-B162-7C280FCE7276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52E6FA79-B708-499A-A86D-4390713745A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95B627F7-4EF5-4AED-A18A-E81F4CFD19FA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8696743E-290D-49CF-B2CD-B442F4D7BAE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545520EA-5AF2-47F9-8C77-7220E0C1642C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87C0CB-0F6D-4B1C-966E-95806211ADE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85630E9-DF52-455A-AD44-CDA4DAC09039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B09420-1251-4B51-80B5-3882BE6133C7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24739D-24F8-42BD-A52D-627A59126926}"/>
              </a:ext>
            </a:extLst>
          </p:cNvPr>
          <p:cNvSpPr/>
          <p:nvPr/>
        </p:nvSpPr>
        <p:spPr>
          <a:xfrm>
            <a:off x="11606255" y="435163"/>
            <a:ext cx="104775" cy="203490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994DD6F6-11C3-40A1-98A2-92032B314FEF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E9EC751-CD42-4974-8C0F-BCBE1D898B63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E8E56DB-85C7-4DA7-8FF3-F625B5393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38199" r="23933" b="19962"/>
          <a:stretch/>
        </p:blipFill>
        <p:spPr>
          <a:xfrm>
            <a:off x="296381" y="1627155"/>
            <a:ext cx="9189066" cy="4037240"/>
          </a:xfrm>
          <a:prstGeom prst="rect">
            <a:avLst/>
          </a:prstGeom>
        </p:spPr>
      </p:pic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5A0F02A6-05F2-4F62-AEA7-8C342A0B8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6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90E45-0338-490F-A7CB-9A396C31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Formulaire de connexion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89E498-4A4F-48B5-9D85-B05D802C8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282" y="3551045"/>
            <a:ext cx="7066389" cy="1085950"/>
          </a:xfrm>
        </p:spPr>
        <p:txBody>
          <a:bodyPr>
            <a:normAutofit/>
          </a:bodyPr>
          <a:lstStyle/>
          <a:p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permettant</a:t>
            </a:r>
            <a:r>
              <a:rPr lang="en-US" dirty="0"/>
              <a:t> </a:t>
            </a:r>
            <a:r>
              <a:rPr lang="en-US" dirty="0" err="1"/>
              <a:t>d’innitialiser</a:t>
            </a:r>
            <a:r>
              <a:rPr lang="en-US" dirty="0"/>
              <a:t> et de </a:t>
            </a:r>
            <a:r>
              <a:rPr lang="en-US" dirty="0" err="1"/>
              <a:t>supprimer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session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B974C7A-6061-476B-B6FB-AE0DCE0145EE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15124" r="46753" b="59285"/>
          <a:stretch/>
        </p:blipFill>
        <p:spPr bwMode="auto">
          <a:xfrm>
            <a:off x="1266925" y="4095339"/>
            <a:ext cx="6739772" cy="246400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C27953-2B2B-465D-A934-4E56C312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18F3B8-BA7C-4C60-B289-6555D9BF7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5" t="26180" r="32500" b="20079"/>
          <a:stretch/>
        </p:blipFill>
        <p:spPr>
          <a:xfrm>
            <a:off x="4879053" y="298658"/>
            <a:ext cx="3470618" cy="3008298"/>
          </a:xfrm>
          <a:prstGeom prst="rect">
            <a:avLst/>
          </a:prstGeom>
        </p:spPr>
      </p:pic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2646B245-8A2C-4D08-A4AC-B87721067713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6242C4E-DB6B-49A9-815A-6758124E0B26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6354627-E19A-4E97-93A0-83EE6EB646C1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65A6213-3B04-4B8E-A7A4-60E1F695ECDF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3A69458E-D4EE-4FC9-A096-5DB6C9C545F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4A8499F3-E706-4204-BE0C-97D40906608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B61AFC0D-6F28-490A-A6EC-05C2389EB7E4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37AB3988-D9E1-45BF-AF50-F6C337D20A2E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7C82DDA1-549C-402A-B3F1-15E3709069E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0757D4-C964-4D91-802B-89A708BBA8F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E2BAEF9-09A5-426C-B53E-969D637CC83F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A47468-4B75-4B55-B861-AF76695F3277}"/>
              </a:ext>
            </a:extLst>
          </p:cNvPr>
          <p:cNvSpPr/>
          <p:nvPr/>
        </p:nvSpPr>
        <p:spPr>
          <a:xfrm>
            <a:off x="11606255" y="435164"/>
            <a:ext cx="104775" cy="287179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B70B06C-9D5D-43EC-86D9-692EFF4DC03A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4A17464-8D5B-4BBA-8CD1-1E40BD8B896D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F60D447-AEC3-48F4-B112-144F3F280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2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2C444C-B91C-43BE-86E5-FE75BE34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A43D3C-B316-420B-8129-18870CE9D68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36681" r="53890" b="48736"/>
          <a:stretch/>
        </p:blipFill>
        <p:spPr bwMode="auto">
          <a:xfrm>
            <a:off x="904699" y="2008376"/>
            <a:ext cx="6814185" cy="1155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76C36B-E7EB-4B83-BB58-6D89227980B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8"/>
          <a:stretch/>
        </p:blipFill>
        <p:spPr bwMode="auto">
          <a:xfrm>
            <a:off x="904699" y="3632763"/>
            <a:ext cx="6900545" cy="3018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261E74-EB31-463C-B396-089704511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38500"/>
            <a:ext cx="8207586" cy="1090611"/>
          </a:xfrm>
        </p:spPr>
        <p:txBody>
          <a:bodyPr/>
          <a:lstStyle/>
          <a:p>
            <a:r>
              <a:rPr lang="fr-FR" dirty="0"/>
              <a:t>Fonction permettant de retourner les rôles administrateur et superviseur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EA0E94A-D5ED-42D9-B5C8-DA4F1F692870}"/>
              </a:ext>
            </a:extLst>
          </p:cNvPr>
          <p:cNvSpPr txBox="1">
            <a:spLocks/>
          </p:cNvSpPr>
          <p:nvPr/>
        </p:nvSpPr>
        <p:spPr>
          <a:xfrm>
            <a:off x="620008" y="1575876"/>
            <a:ext cx="6814185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Fonction permettant de savoir si une session est ouverte</a:t>
            </a: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C12589C-965A-45C7-8758-C17E4D9BF977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CAA0D46D-2521-4A33-84A7-C404D5A2D76E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55C697D1-D7B6-46A9-8178-626C6DC5AC20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1635BDC-3531-450B-8292-00C0A38583BE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ABFA28F-DD25-4D4C-9954-4CF59651BF3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E8679869-236E-49D3-9A27-300183CD577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4642573F-329F-4043-8DCB-D0540B62533B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0EE639FC-F1E9-41D2-A1C8-C567A292F89B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769ACD29-8E6C-4678-92A9-3FBC29DE0BB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0AB22-B2F7-4C65-8A98-7E0F96CF91FD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FE4E4EA-143A-4FF8-8672-8CA5CC6B4B53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B50E91-1A20-4680-871B-8486AF92536C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C426A88-88CF-4A38-9E25-93889AEA8920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5E4E98A-EED4-415C-93A4-08348D59F951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3" name="Picture 2" descr="Image associée">
            <a:extLst>
              <a:ext uri="{FF2B5EF4-FFF2-40B4-BE49-F238E27FC236}">
                <a16:creationId xmlns:a16="http://schemas.microsoft.com/office/drawing/2014/main" id="{171150B6-F4BC-49C7-A4B7-D33ABB8F3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2737510A-3B06-4984-85BB-8A4E3BD52A53}"/>
              </a:ext>
            </a:extLst>
          </p:cNvPr>
          <p:cNvSpPr txBox="1">
            <a:spLocks/>
          </p:cNvSpPr>
          <p:nvPr/>
        </p:nvSpPr>
        <p:spPr>
          <a:xfrm>
            <a:off x="677334" y="7152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Formulaire de connexion </a:t>
            </a:r>
          </a:p>
        </p:txBody>
      </p:sp>
    </p:spTree>
    <p:extLst>
      <p:ext uri="{BB962C8B-B14F-4D97-AF65-F5344CB8AC3E}">
        <p14:creationId xmlns:p14="http://schemas.microsoft.com/office/powerpoint/2010/main" val="187704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694EC-9FBC-47B9-8750-7D434273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15225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Formulaire de connexion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9A3AEE-AF26-437B-ADE9-A9D6E35CD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1" y="1719837"/>
            <a:ext cx="8596668" cy="3880773"/>
          </a:xfrm>
        </p:spPr>
        <p:txBody>
          <a:bodyPr/>
          <a:lstStyle/>
          <a:p>
            <a:r>
              <a:rPr lang="fr-FR" dirty="0"/>
              <a:t>Fonction permettant de rediriger vers la bonne page en fonction du rôle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DB515-61B0-422E-B822-AD5F73A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B69F5C-3478-42B3-B20C-5662C80C0A2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3" t="57461" r="23969" b="26943"/>
          <a:stretch/>
        </p:blipFill>
        <p:spPr bwMode="auto">
          <a:xfrm>
            <a:off x="948863" y="2236720"/>
            <a:ext cx="6735451" cy="1269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3BB48F98-3F64-465D-8808-52319ACB4D28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48A907E-B815-4477-B90A-6F5080AF1D47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4482F7AE-3D3B-41BD-B870-842BC242E0D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CB951A6-9282-4968-B561-5176BD8D132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21B6565-C0FE-45E0-8365-907089E84FC5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5369906-C538-4B8E-AC78-99481950AFBD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3B6774FA-F6FA-4BB0-98E4-09DE1073D13F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6C9F03EA-9E49-448C-A980-4249C997963B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847CC17A-F294-4558-8270-1EDB2BB0B264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21E7BC-F990-4D7E-BFD9-4CA625A78A5F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01FE28F-925F-439A-AF31-4259059AB2C1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ED902E-238B-4B61-B6A6-86B98C3C7E15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D52CD49-EF50-4B62-8D81-2F1C64659AC3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A159082-041A-42AC-B1F7-F15A6B62F3A5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9C632C13-C184-4644-B2BE-26259FE09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11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9546-A9DC-44BB-8E2E-1DB691F7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09830D-8E41-4DEC-B5AF-B50169DC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7A26982-7945-4609-9862-8998BB7D1A49}"/>
              </a:ext>
            </a:extLst>
          </p:cNvPr>
          <p:cNvSpPr txBox="1">
            <a:spLocks/>
          </p:cNvSpPr>
          <p:nvPr/>
        </p:nvSpPr>
        <p:spPr>
          <a:xfrm>
            <a:off x="386088" y="1548446"/>
            <a:ext cx="4739953" cy="353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9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C59C1AF-B437-44C6-B45A-79D605B58A8A}"/>
              </a:ext>
            </a:extLst>
          </p:cNvPr>
          <p:cNvSpPr txBox="1"/>
          <p:nvPr/>
        </p:nvSpPr>
        <p:spPr>
          <a:xfrm>
            <a:off x="9811438" y="162715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Présentation des pages web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05EBFD7A-C7CB-43BA-9F7B-9926FECDC0CA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D94FB45B-C00C-4ACB-8E62-A3796C121F5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F317CAB1-2A83-4D4D-AF7D-61B398BB9D2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7E6C0DDE-80A2-4857-B596-CA3E395963F3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A302BBC4-1196-4C10-94D0-751A5182CA9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D5543B3D-F905-4D03-8C0A-17EF69493FA9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798A02F-B219-4346-91E9-AF941711186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90822BB0-7AD3-4989-9E0B-5E5AD2F32294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1BF4C012-7D35-4ACE-A0BD-AB67CA2C089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5D917E-7F9E-4BF0-8430-87995EC5A52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D4A5B33E-5976-49EC-B0BE-6A2E013635DB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FA9A8A-F131-42DF-809D-699E67E4BA3B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FE3F9E-C7E2-4FB0-B678-A10D2F35140A}"/>
              </a:ext>
            </a:extLst>
          </p:cNvPr>
          <p:cNvSpPr/>
          <p:nvPr/>
        </p:nvSpPr>
        <p:spPr>
          <a:xfrm>
            <a:off x="11606255" y="435163"/>
            <a:ext cx="104775" cy="152724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9555518-73C2-4904-AE28-1B3708D8E268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B93B159D-9848-48AD-8FF7-BBBC27F049BB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4D03552-E029-4923-A744-2D87647955A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0" t="31242" r="3669" b="44732"/>
          <a:stretch/>
        </p:blipFill>
        <p:spPr bwMode="auto">
          <a:xfrm>
            <a:off x="2681107" y="1876681"/>
            <a:ext cx="5334000" cy="1561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19620E8-E4BD-416A-85DF-753BFF2092D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5" t="23051" r="1162" b="41268"/>
          <a:stretch/>
        </p:blipFill>
        <p:spPr bwMode="auto">
          <a:xfrm>
            <a:off x="2681107" y="3715758"/>
            <a:ext cx="5321935" cy="229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" descr="Image associée">
            <a:extLst>
              <a:ext uri="{FF2B5EF4-FFF2-40B4-BE49-F238E27FC236}">
                <a16:creationId xmlns:a16="http://schemas.microsoft.com/office/drawing/2014/main" id="{5B445D12-A757-41D3-AF5E-DFA69A3A1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6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F1FF6-FC41-4A6D-8C7C-CD8270D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64" y="2056412"/>
            <a:ext cx="8596668" cy="3880773"/>
          </a:xfrm>
        </p:spPr>
        <p:txBody>
          <a:bodyPr/>
          <a:lstStyle/>
          <a:p>
            <a:r>
              <a:rPr lang="fr-FR" dirty="0"/>
              <a:t>Fonction permettant de supprimer un créneaux ou un superviseur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Lorsque le </a:t>
            </a:r>
            <a:r>
              <a:rPr lang="fr-FR" dirty="0" err="1"/>
              <a:t>supervserviseur</a:t>
            </a:r>
            <a:r>
              <a:rPr lang="fr-FR" dirty="0"/>
              <a:t> supprime un créneau déjà réservé, le numéro de téléphone du joueur est affiché grâce à une </a:t>
            </a:r>
            <a:r>
              <a:rPr lang="fr-FR" dirty="0" err="1"/>
              <a:t>alert</a:t>
            </a:r>
            <a:r>
              <a:rPr lang="fr-FR" dirty="0"/>
              <a:t> Windows.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7F8E-D5C2-40DE-A2BD-EEE7443C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7954DF-21EC-4CF6-A43D-74A72F436B6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t="37212" r="36589" b="50748"/>
          <a:stretch/>
        </p:blipFill>
        <p:spPr bwMode="auto">
          <a:xfrm>
            <a:off x="509038" y="4868799"/>
            <a:ext cx="6109335" cy="1095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02878F74-9DA3-45B6-94AB-FDEDF2EB9AA8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7FF687BB-D340-466C-A417-49185DF1E016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2477B80-761D-43C8-8AAC-32F028DEC10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6203A06F-C9AF-4F3A-A8FD-CC12FDE10FBB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1F83C237-483F-4182-A6F5-BC80D301ED8E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AF811709-052A-419D-BEA7-6965F892614B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E13D91F-6C24-4C32-9F5C-10FF609D3FD6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B796622-CA0E-4C06-9B1F-F5856325D19A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297769C3-C9DA-4601-9F79-AD090118CADD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3083C6-7E91-4DE3-B393-6B09B1253A1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384DB0B-2A44-464E-8E84-ED9DA47D5FF7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67BBDF-DA54-4C92-8C3A-DF3AEFF70244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062E3AE-EBF3-4C9F-8C11-4643E6EDED2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5F41787-C95A-4D12-9F61-0685E85B6E2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C13C42E5-96F9-4393-BCD0-8D01066A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B099BD5-BA97-48FC-8C5C-6C876170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Gérer les comptes superviseurs et les créneaux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C36BE60-B450-4681-A5CE-3B3B1888283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t="39158" r="34973" b="45228"/>
          <a:stretch/>
        </p:blipFill>
        <p:spPr bwMode="auto">
          <a:xfrm>
            <a:off x="500303" y="2455853"/>
            <a:ext cx="7101317" cy="1576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315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B95D9F-064B-4253-9E27-AE1AA052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3250CC-DD61-4020-8E0B-00DB219B976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55778" r="31978" b="25652"/>
          <a:stretch/>
        </p:blipFill>
        <p:spPr bwMode="auto">
          <a:xfrm>
            <a:off x="544501" y="2705498"/>
            <a:ext cx="6589743" cy="17798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156B4D4-5050-4602-A987-080F5A402B58}"/>
              </a:ext>
            </a:extLst>
          </p:cNvPr>
          <p:cNvSpPr txBox="1">
            <a:spLocks/>
          </p:cNvSpPr>
          <p:nvPr/>
        </p:nvSpPr>
        <p:spPr>
          <a:xfrm>
            <a:off x="544501" y="1962406"/>
            <a:ext cx="6411363" cy="6102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Fonction permettant de modifier un créneaux ou un superviseur</a:t>
            </a: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AD0419A0-8CE8-41A7-9E14-1F2DB9EEB60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E5E295B3-7FEC-4C7E-87F3-B855995B7168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EA39B898-5CD7-4BB3-BEB6-E06C9DE5328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51F8BA18-9857-47F8-AE8D-347DB62F56E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A411563E-A016-49F2-A535-4F727626842C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A71FAECA-2DAB-480A-B07B-AE5F7760FD5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DE0737A3-B4A1-46E4-919E-C6E465F4C703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092D802-32DC-4075-93D5-7C8FF190ACDE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D0699BC7-9D04-436C-82D6-833B867E0D3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8EC1A3-A7BD-49D0-9FA1-1A2C5861FB2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09FD3D1-EF6D-4E0C-A6D9-C7142D04C7D9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FA589B-621E-4516-8DC8-39EE9226A26F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7134A8F-8689-4DD3-851B-68DA44C562EF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B4D322A-1283-4904-89E8-C7AC31065B17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95485D63-5BE8-4E8C-A9EE-7B981D2EA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C4EE5C93-735E-4BBE-83AC-501F74D8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</p:spTree>
    <p:extLst>
      <p:ext uri="{BB962C8B-B14F-4D97-AF65-F5344CB8AC3E}">
        <p14:creationId xmlns:p14="http://schemas.microsoft.com/office/powerpoint/2010/main" val="180808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BCDD8D-3325-4F39-B9F8-A02EBF343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221183-6AB6-47DA-863C-73E3C2C3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6DB76A-1F57-4736-A821-66FCC17480E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5" t="32922" r="33532" b="30041"/>
          <a:stretch/>
        </p:blipFill>
        <p:spPr bwMode="auto">
          <a:xfrm>
            <a:off x="453007" y="2718033"/>
            <a:ext cx="4111460" cy="2065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D4C6DC2-E486-42BE-B0E8-19195D5DBDB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8" t="32334" r="33201" b="34450"/>
          <a:stretch/>
        </p:blipFill>
        <p:spPr bwMode="auto">
          <a:xfrm>
            <a:off x="5202169" y="2718033"/>
            <a:ext cx="4296159" cy="2065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BCBBFAC0-61F1-42A3-84CF-98B56555B02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4C64D083-D9A4-4F7C-8268-55F969FC9F2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865A00F8-6B44-42A5-B882-34A20DA8439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4CFF387E-5C66-4A81-87CA-80DDB1B91A0A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530D59D3-4F35-4DE5-8414-49248C49623B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29D73935-B2AC-4EA8-ADDF-6B2B9D1066A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27526090-FB0C-4CD2-91EF-83DC854E97A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4F1FB9E8-8606-4D9D-9ED2-8D4F03D206E8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9A42D02-C47F-4C3D-950D-04D18E8E7893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5AA3A5-4964-4B71-B7CB-D6A04F5AE71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ED6B25B-D378-448C-807D-3BE6E3366D61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C9E4DC-E546-4E91-9E13-4D9283B4EEE6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63A3BCF-2C90-453E-924C-2E27902E03B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B14BA52-8375-4E3B-A866-10E777DD65B8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6C9CB378-FC4D-4C2B-9034-0088E93EB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C3FE0E5-277E-44FD-8878-EDC5F66A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</p:spTree>
    <p:extLst>
      <p:ext uri="{BB962C8B-B14F-4D97-AF65-F5344CB8AC3E}">
        <p14:creationId xmlns:p14="http://schemas.microsoft.com/office/powerpoint/2010/main" val="318410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19029-E7B9-49C9-9CF0-9E836472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2D353F-32B9-4761-A643-1B3CC513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6FE0EE0-5BEE-413D-BAB8-F3F3B0875ACE}"/>
              </a:ext>
            </a:extLst>
          </p:cNvPr>
          <p:cNvSpPr txBox="1"/>
          <p:nvPr/>
        </p:nvSpPr>
        <p:spPr>
          <a:xfrm>
            <a:off x="9811438" y="162715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Présentation des pages web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0C7C959E-36C2-4AAD-8155-42BA29A718F1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8F57BE0F-4A60-4F33-95C6-C17C50E33B17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4CF7B270-24FF-45A1-9446-3D5CC568EC2B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ACD0B1FD-AB61-4C18-9FE0-0703A317773A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20E26608-C4E6-4A1E-BD2D-0804DB9C2145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406D212D-5EFF-4F77-958D-F274FA6192C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F4EA4AD0-86D8-495A-9660-D0E9978AC42A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EAFA38E3-B9EB-4B5A-9C14-9811FD07A97D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1D37DA67-E28F-46E8-8CCD-4B1BC8F69A8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1DE28FE-FBA7-43E3-84DD-36677AC5454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911F2AEB-1902-4A32-BF21-85C6EA16DBEF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B44BD8D-81EE-4B07-8E00-28AB4868A876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D1C3EC-874B-420A-8216-E8F741AD8A64}"/>
              </a:ext>
            </a:extLst>
          </p:cNvPr>
          <p:cNvSpPr/>
          <p:nvPr/>
        </p:nvSpPr>
        <p:spPr>
          <a:xfrm>
            <a:off x="11606255" y="435163"/>
            <a:ext cx="104775" cy="152724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5E4FB2D6-BA1E-4129-B0FD-6C03D8314B1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C6035CC-3278-486B-A203-0F6F617DAC25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F654781-FE2C-4AEF-9B1A-B074465BB0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910" r="862" b="4646"/>
          <a:stretch/>
        </p:blipFill>
        <p:spPr bwMode="auto">
          <a:xfrm>
            <a:off x="394949" y="1369023"/>
            <a:ext cx="9179211" cy="5037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42D19451-93F0-4390-8445-8A10E6AE6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61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31A7B-C4F5-4FE4-BD82-555737280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943"/>
            <a:ext cx="4744898" cy="710948"/>
          </a:xfrm>
        </p:spPr>
        <p:txBody>
          <a:bodyPr/>
          <a:lstStyle/>
          <a:p>
            <a:r>
              <a:rPr lang="fr-FR" dirty="0"/>
              <a:t>Le constructeur du calendrier 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93CB7C-F8C4-4D5F-8F79-A522B23E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83880F-7CA9-4DFC-8E1A-745151FB60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31741" r="37667" b="51842"/>
          <a:stretch/>
        </p:blipFill>
        <p:spPr bwMode="auto">
          <a:xfrm>
            <a:off x="677333" y="2344434"/>
            <a:ext cx="7151213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5B1C8B-A0A1-4339-81A3-84516D35ECC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 t="44874" r="48440" b="42813"/>
          <a:stretch/>
        </p:blipFill>
        <p:spPr bwMode="auto">
          <a:xfrm>
            <a:off x="677333" y="4797079"/>
            <a:ext cx="7151212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E2162D-4DA5-4559-B136-C887E4977CBA}"/>
              </a:ext>
            </a:extLst>
          </p:cNvPr>
          <p:cNvSpPr txBox="1">
            <a:spLocks/>
          </p:cNvSpPr>
          <p:nvPr/>
        </p:nvSpPr>
        <p:spPr>
          <a:xfrm>
            <a:off x="677334" y="4086131"/>
            <a:ext cx="4744898" cy="71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Permet de retourner le nombre de semaines dans le mois.</a:t>
            </a: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08729EE-339E-4B43-946E-B9C849FE9B53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269018F-D613-423D-9D31-5DCD5C67D9BD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844C6B5-A32A-4843-AFCD-CE7CCC383ACF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D67480EC-B822-4597-B3F6-D8E51732CA4C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3CCFA33-7038-445B-9B4F-41A961DF6C1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5B902BE1-1FB1-42F5-9CCB-B59CCB4985E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CCF5B366-ADEE-4B1D-B6F4-702BB967A95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B324C74B-F49B-4F51-BA13-4279AB15BF44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4BDE9C6D-C552-4893-AFCF-0E2EA60F9CA0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13B6B1-0374-423C-9B47-BAC3AB71D1B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E3C76DA-76DF-4945-B5AE-7A4059C5342C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DA8C-8EC2-49D1-92BA-483ED5A12BD7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7C8B9FF-3390-476E-B02C-E77FE3780852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ACCB40A-ED56-4B15-83A1-2AF8B91D27F9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12149C58-6FEA-4BE1-AB22-136677705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6E6C88E3-6650-457F-B600-913E9228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</p:spTree>
    <p:extLst>
      <p:ext uri="{BB962C8B-B14F-4D97-AF65-F5344CB8AC3E}">
        <p14:creationId xmlns:p14="http://schemas.microsoft.com/office/powerpoint/2010/main" val="16482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595CE-57DD-4962-97ED-47058F78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algn="ctr"/>
            <a:r>
              <a:rPr lang="fr-FR" sz="3200" dirty="0"/>
              <a:t>Sommaire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6EFFB0-2A83-488B-939B-957974F17BC3}"/>
              </a:ext>
            </a:extLst>
          </p:cNvPr>
          <p:cNvSpPr/>
          <p:nvPr/>
        </p:nvSpPr>
        <p:spPr>
          <a:xfrm rot="5400000">
            <a:off x="6002796" y="-2041094"/>
            <a:ext cx="88719" cy="1090994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A671F52-1D90-4275-8150-50427A0DE1F5}"/>
              </a:ext>
            </a:extLst>
          </p:cNvPr>
          <p:cNvSpPr/>
          <p:nvPr/>
        </p:nvSpPr>
        <p:spPr>
          <a:xfrm>
            <a:off x="99240" y="3157537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C509F92-2DF1-445D-BEB2-4A281A270E30}"/>
              </a:ext>
            </a:extLst>
          </p:cNvPr>
          <p:cNvSpPr/>
          <p:nvPr/>
        </p:nvSpPr>
        <p:spPr>
          <a:xfrm>
            <a:off x="11167747" y="3100230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01323297-3137-4013-9B94-63084E101E67}"/>
              </a:ext>
            </a:extLst>
          </p:cNvPr>
          <p:cNvSpPr/>
          <p:nvPr/>
        </p:nvSpPr>
        <p:spPr>
          <a:xfrm rot="5400000">
            <a:off x="1302828" y="3286778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Organigramme : Terminateur 19">
            <a:extLst>
              <a:ext uri="{FF2B5EF4-FFF2-40B4-BE49-F238E27FC236}">
                <a16:creationId xmlns:a16="http://schemas.microsoft.com/office/drawing/2014/main" id="{597D3737-FC1A-42DE-A25E-B8BABABD8ECE}"/>
              </a:ext>
            </a:extLst>
          </p:cNvPr>
          <p:cNvSpPr/>
          <p:nvPr/>
        </p:nvSpPr>
        <p:spPr>
          <a:xfrm rot="16200000">
            <a:off x="2311118" y="3282892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19CFF6F-CD4C-4DC9-9DF0-D82832FAED55}"/>
              </a:ext>
            </a:extLst>
          </p:cNvPr>
          <p:cNvSpPr/>
          <p:nvPr/>
        </p:nvSpPr>
        <p:spPr>
          <a:xfrm>
            <a:off x="5172988" y="3098057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A84A6C-1C1B-441D-886C-D14F691066D5}"/>
              </a:ext>
            </a:extLst>
          </p:cNvPr>
          <p:cNvSpPr txBox="1"/>
          <p:nvPr/>
        </p:nvSpPr>
        <p:spPr>
          <a:xfrm>
            <a:off x="44003" y="2393583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935F79-7B6B-4AB2-95AB-8A09DDEF34FB}"/>
              </a:ext>
            </a:extLst>
          </p:cNvPr>
          <p:cNvSpPr txBox="1"/>
          <p:nvPr/>
        </p:nvSpPr>
        <p:spPr>
          <a:xfrm>
            <a:off x="1785594" y="2671082"/>
            <a:ext cx="166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web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33CCBB-4405-4F59-BF66-A74873DB50AC}"/>
              </a:ext>
            </a:extLst>
          </p:cNvPr>
          <p:cNvSpPr txBox="1"/>
          <p:nvPr/>
        </p:nvSpPr>
        <p:spPr>
          <a:xfrm>
            <a:off x="4083622" y="2534988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Base de donné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D3EE34-CD43-4B83-A2BB-3A559605BB2A}"/>
              </a:ext>
            </a:extLst>
          </p:cNvPr>
          <p:cNvSpPr txBox="1"/>
          <p:nvPr/>
        </p:nvSpPr>
        <p:spPr>
          <a:xfrm>
            <a:off x="2766835" y="3664638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Présentation des pages web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36C5AA7-1981-4EC1-8FDE-16DD9B7AFF99}"/>
              </a:ext>
            </a:extLst>
          </p:cNvPr>
          <p:cNvSpPr txBox="1"/>
          <p:nvPr/>
        </p:nvSpPr>
        <p:spPr>
          <a:xfrm>
            <a:off x="9868057" y="2435423"/>
            <a:ext cx="1353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Diagramme de séquence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6AF3AE-621F-4EA8-89E1-79D43437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43FF94-987B-44F9-A29B-9B4362B8B378}"/>
              </a:ext>
            </a:extLst>
          </p:cNvPr>
          <p:cNvSpPr txBox="1"/>
          <p:nvPr/>
        </p:nvSpPr>
        <p:spPr>
          <a:xfrm>
            <a:off x="799116" y="3658937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Diagramme de Gantt</a:t>
            </a: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D34B6637-F7CB-4A8F-AC01-DA6118D03739}"/>
              </a:ext>
            </a:extLst>
          </p:cNvPr>
          <p:cNvSpPr/>
          <p:nvPr/>
        </p:nvSpPr>
        <p:spPr>
          <a:xfrm rot="16200000">
            <a:off x="3428588" y="327229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BE023A9-1395-4906-9AC9-CE27801BF48A}"/>
              </a:ext>
            </a:extLst>
          </p:cNvPr>
          <p:cNvSpPr/>
          <p:nvPr/>
        </p:nvSpPr>
        <p:spPr>
          <a:xfrm rot="16200000">
            <a:off x="6119719" y="3262997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8C3F030-1D47-4A1F-BCEC-0B68D31ED32F}"/>
              </a:ext>
            </a:extLst>
          </p:cNvPr>
          <p:cNvSpPr/>
          <p:nvPr/>
        </p:nvSpPr>
        <p:spPr>
          <a:xfrm rot="16200000">
            <a:off x="7213734" y="327229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9255FB-F8A3-41B5-BB9D-4DC5685D9E6C}"/>
              </a:ext>
            </a:extLst>
          </p:cNvPr>
          <p:cNvSpPr txBox="1"/>
          <p:nvPr/>
        </p:nvSpPr>
        <p:spPr>
          <a:xfrm>
            <a:off x="4615789" y="3662938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Diagramme de séquence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FC35F6E-73F8-42C9-8FD9-54703FD6EF2E}"/>
              </a:ext>
            </a:extLst>
          </p:cNvPr>
          <p:cNvSpPr txBox="1"/>
          <p:nvPr/>
        </p:nvSpPr>
        <p:spPr>
          <a:xfrm>
            <a:off x="6768549" y="3650230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Application Arduino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65F0D56B-6377-48FD-B6A5-93B3C1989A4E}"/>
              </a:ext>
            </a:extLst>
          </p:cNvPr>
          <p:cNvSpPr/>
          <p:nvPr/>
        </p:nvSpPr>
        <p:spPr>
          <a:xfrm rot="16200000">
            <a:off x="8307749" y="3259534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BB948C4-7844-41BF-96CE-2192143B809B}"/>
              </a:ext>
            </a:extLst>
          </p:cNvPr>
          <p:cNvSpPr txBox="1"/>
          <p:nvPr/>
        </p:nvSpPr>
        <p:spPr>
          <a:xfrm>
            <a:off x="8908954" y="3655787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Câblage de l’ensemble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AAA74D5-98AA-4197-86B0-4AEFBFA22AD6}"/>
              </a:ext>
            </a:extLst>
          </p:cNvPr>
          <p:cNvSpPr/>
          <p:nvPr/>
        </p:nvSpPr>
        <p:spPr>
          <a:xfrm rot="16200000">
            <a:off x="9383782" y="325953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206E1E45-AE28-44C7-B006-FCCC201C3C7D}"/>
              </a:ext>
            </a:extLst>
          </p:cNvPr>
          <p:cNvSpPr/>
          <p:nvPr/>
        </p:nvSpPr>
        <p:spPr>
          <a:xfrm rot="16200000">
            <a:off x="4337531" y="325953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371E92F-0F48-4F45-8F05-6E3C17EF8113}"/>
              </a:ext>
            </a:extLst>
          </p:cNvPr>
          <p:cNvSpPr txBox="1"/>
          <p:nvPr/>
        </p:nvSpPr>
        <p:spPr>
          <a:xfrm>
            <a:off x="5737106" y="247161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</a:t>
            </a:r>
            <a:r>
              <a:rPr lang="fr-FR" sz="1600" dirty="0" err="1">
                <a:solidFill>
                  <a:prstClr val="black"/>
                </a:solidFill>
                <a:latin typeface="Trebuchet MS" panose="020B0603020202020204"/>
              </a:rPr>
              <a:t>iagramme</a:t>
            </a:r>
            <a:r>
              <a:rPr lang="fr-FR" sz="1600" dirty="0">
                <a:solidFill>
                  <a:prstClr val="black"/>
                </a:solidFill>
                <a:latin typeface="Trebuchet MS" panose="020B0603020202020204"/>
              </a:rPr>
              <a:t> de classe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FB19629-908C-45CC-A091-81ACC2F85FFC}"/>
              </a:ext>
            </a:extLst>
          </p:cNvPr>
          <p:cNvSpPr txBox="1"/>
          <p:nvPr/>
        </p:nvSpPr>
        <p:spPr>
          <a:xfrm>
            <a:off x="10918622" y="3710651"/>
            <a:ext cx="127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</a:t>
            </a:r>
            <a:r>
              <a:rPr lang="fr-FR" sz="1600" dirty="0" err="1">
                <a:solidFill>
                  <a:prstClr val="black"/>
                </a:solidFill>
                <a:latin typeface="Trebuchet MS" panose="020B0603020202020204"/>
              </a:rPr>
              <a:t>iagramme</a:t>
            </a:r>
            <a:r>
              <a:rPr lang="fr-FR" sz="1600" dirty="0">
                <a:solidFill>
                  <a:prstClr val="black"/>
                </a:solidFill>
                <a:latin typeface="Trebuchet MS" panose="020B0603020202020204"/>
              </a:rPr>
              <a:t> de classe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F8A88E2A-6D02-4ACC-9399-E33731231E76}"/>
              </a:ext>
            </a:extLst>
          </p:cNvPr>
          <p:cNvSpPr/>
          <p:nvPr/>
        </p:nvSpPr>
        <p:spPr>
          <a:xfrm rot="16200000">
            <a:off x="10368195" y="3269481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1DCA05-7002-4A7B-9C97-068AF9D20988}"/>
              </a:ext>
            </a:extLst>
          </p:cNvPr>
          <p:cNvSpPr txBox="1"/>
          <p:nvPr/>
        </p:nvSpPr>
        <p:spPr>
          <a:xfrm>
            <a:off x="7804114" y="2281159"/>
            <a:ext cx="1573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Connexion des différents composants</a:t>
            </a:r>
          </a:p>
        </p:txBody>
      </p:sp>
      <p:pic>
        <p:nvPicPr>
          <p:cNvPr id="33" name="Picture 2" descr="Image associée">
            <a:extLst>
              <a:ext uri="{FF2B5EF4-FFF2-40B4-BE49-F238E27FC236}">
                <a16:creationId xmlns:a16="http://schemas.microsoft.com/office/drawing/2014/main" id="{3DF6A3F1-8A8C-4006-B1BF-8D12C7FB4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13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F67EFF-81FB-4A9F-ABCB-0AB6C51A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67" y="1684926"/>
            <a:ext cx="6333066" cy="678864"/>
          </a:xfrm>
        </p:spPr>
        <p:txBody>
          <a:bodyPr/>
          <a:lstStyle/>
          <a:p>
            <a:r>
              <a:rPr lang="fr-FR" dirty="0"/>
              <a:t>Les fonctions </a:t>
            </a:r>
            <a:r>
              <a:rPr lang="fr-FR" dirty="0" err="1"/>
              <a:t>nextMonth</a:t>
            </a:r>
            <a:r>
              <a:rPr lang="fr-FR" dirty="0"/>
              <a:t> et </a:t>
            </a:r>
            <a:r>
              <a:rPr lang="fr-FR" dirty="0" err="1"/>
              <a:t>previousMonth</a:t>
            </a:r>
            <a:r>
              <a:rPr lang="fr-FR" dirty="0"/>
              <a:t> permettent de naviguer entre les mois.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E1EFFE-827A-4504-9816-B34DC39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8E2160-AA65-458C-BFB0-B6A200A06F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t="37757" r="38513" b="47155"/>
          <a:stretch/>
        </p:blipFill>
        <p:spPr bwMode="auto">
          <a:xfrm>
            <a:off x="677333" y="2462378"/>
            <a:ext cx="7407888" cy="1761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F4303EA-1A1C-4A19-AD46-C695C2250F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0" t="56904" r="38458" b="28837"/>
          <a:stretch/>
        </p:blipFill>
        <p:spPr bwMode="auto">
          <a:xfrm>
            <a:off x="677332" y="4279767"/>
            <a:ext cx="7407889" cy="1761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C1D9015-BAA5-47D6-B2FB-158FA4ED3957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8508520D-771D-4EB5-B5EF-D764C96C367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867AE70-B6C9-40E2-95EC-28EA6AE49699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7C8F19E-D12B-465D-BDDF-7BFD659203FC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460A48B-5E77-4704-BB12-A25E6AEB048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4930C671-951C-4946-A0F7-9B5B53C5E0A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48B790FF-E35A-496F-A81D-05AF75C8F3A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8C9EA377-4282-4B23-97CA-D9A248C1EEFA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9910826A-0310-4198-9EBC-27A7881F402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19BD54-1485-41B3-9177-01C263DCD47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2B70E2A-618A-4987-93D0-1E6934291081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0B62E-74A9-46D9-B938-E84F7A36BA4E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52A883-1592-443F-9B26-C03438CBFCE2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1FAC0F7-B5EB-4B15-B4E7-57E4A8B19F7C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835C7A82-21A7-4BD2-8FB1-7520B75FE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A2619DC2-C8E6-4336-B8FF-DB966199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</p:spTree>
    <p:extLst>
      <p:ext uri="{BB962C8B-B14F-4D97-AF65-F5344CB8AC3E}">
        <p14:creationId xmlns:p14="http://schemas.microsoft.com/office/powerpoint/2010/main" val="25711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176C2-9138-4B40-AD77-0C64573E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662646-27D4-4561-B083-01407085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D9494-98EE-4741-A4DA-3BC702C164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0" t="20825" r="5899" b="13999"/>
          <a:stretch/>
        </p:blipFill>
        <p:spPr bwMode="auto">
          <a:xfrm>
            <a:off x="2474645" y="1816101"/>
            <a:ext cx="5002046" cy="44078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830A2CD1-DE31-4EB9-9465-13137350B94D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9188AE9C-9CEA-403B-A694-C77CF3CA969F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809EBB2B-7790-4141-A481-FFA99013254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AAD4982-1ED6-4D8A-A88F-7BD95512A1F2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B90DBDA-9652-4475-8792-B944771360F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901601D-9BF3-4353-8527-2EDE14218F85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BE0E1457-4B5D-4C2B-A4EC-7E27075AC93F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2558AC2-93B6-4B3A-838A-0334245A679A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F7C536F5-8EC1-40B5-9F62-DDEED24E1740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85E80-7832-4964-9619-0FA07186667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CB5E35B-5C87-414C-A22E-F32ADAF6032B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9D2F77-36D3-4C71-9DA4-8718247AF8BF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A56EA5E-A487-4816-A9BE-697DD7E3935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6810983-163E-41D7-BEF3-F2DC8AFAD389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7EE83068-60AD-484A-8ADE-047A070E6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32AFD7D9-3FD7-4617-B741-298B9E34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</p:spTree>
    <p:extLst>
      <p:ext uri="{BB962C8B-B14F-4D97-AF65-F5344CB8AC3E}">
        <p14:creationId xmlns:p14="http://schemas.microsoft.com/office/powerpoint/2010/main" val="62641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357048-071B-4929-89D6-04F35D1F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5D594E-F95C-4EE9-92B6-1DB1AE726E4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4" t="26638" r="728" b="44454"/>
          <a:stretch/>
        </p:blipFill>
        <p:spPr bwMode="auto">
          <a:xfrm>
            <a:off x="697373" y="2278863"/>
            <a:ext cx="8556589" cy="2973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82DE6A32-8335-4F28-BB54-9245B8A10FBB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A78EE69-235E-41FE-80D0-D4EBC4BCBB4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28163B47-ADD2-423A-A2FF-0FED27D0A196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1C5DFE97-CA2B-4FCA-B366-6693DE610C9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5938149-72BA-4294-9F4A-E0E63430D55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6760A6A1-7673-451A-ABD5-D29390A87AE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27462A9-8EB8-4811-8F77-96656CFF5EAF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62C3859-1C26-44F4-97D9-3014F53332D4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F46BB702-5659-41FB-889D-D40FEDBFFF63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0EEC2E-9147-434A-948D-724EAC9F838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D760A91-402B-4EEB-ABA3-DFD03BDA52AE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906270-E9FA-436E-878C-951BC5D04A11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E9FD9E-9344-47FD-A2BE-0EFB44CB970B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BBF96FD-A39D-4B16-9C8A-BB74A4930986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8E31B9D3-C9B9-491B-AC96-E22FD933D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FC56EDD8-1844-4A3D-9BAD-25BD42686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</p:spTree>
    <p:extLst>
      <p:ext uri="{BB962C8B-B14F-4D97-AF65-F5344CB8AC3E}">
        <p14:creationId xmlns:p14="http://schemas.microsoft.com/office/powerpoint/2010/main" val="154093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B66020-6E68-428C-8329-198CE308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6FBD6A3-58D6-4269-BB59-66840E853FD1}"/>
              </a:ext>
            </a:extLst>
          </p:cNvPr>
          <p:cNvSpPr txBox="1"/>
          <p:nvPr/>
        </p:nvSpPr>
        <p:spPr>
          <a:xfrm>
            <a:off x="10273858" y="2139142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Base de donné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085F1D9C-FC0A-4DCE-BE55-31FE1D6EAC0D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8B58B37D-CC43-49BC-880A-BFB05A1E525E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A6939192-AE40-4F11-A20E-1A4F356F0D05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00F6D9F4-6551-4FCA-86A9-B86A2864D3D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42A8ED06-541C-439B-9078-BC4C2F5BB741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CF4B7AFC-43CB-481E-9910-3BB9B0454F23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49E3E7CD-1549-48B5-9DA7-E1ADE8B04394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00E2624C-EC17-47A3-A4B5-62E4EB3A8DE4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8E110956-86B4-4E6E-836F-8545E04FAC9E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0869E8-5726-4603-90E2-767B1D082A1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7F4AB0C-DDC3-4C5A-9AF6-153EDFF08FA3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C7AD60-E4C5-4BE6-A78D-4472FE8896D2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A14E86-28F1-47E9-B27A-559B5DEFB6F1}"/>
              </a:ext>
            </a:extLst>
          </p:cNvPr>
          <p:cNvSpPr/>
          <p:nvPr/>
        </p:nvSpPr>
        <p:spPr>
          <a:xfrm>
            <a:off x="11606255" y="435163"/>
            <a:ext cx="104775" cy="203490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92B7814-F29A-46BD-9ED8-DEAA72D4D3D1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2B333068-F1B4-4776-A955-0706917A567C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FA15583-C4A4-4F42-A683-C87369D4E82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3" t="38005" r="22583" b="17639"/>
          <a:stretch/>
        </p:blipFill>
        <p:spPr bwMode="auto">
          <a:xfrm>
            <a:off x="2173394" y="2251300"/>
            <a:ext cx="5511156" cy="3287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AD05BE4-938D-471A-A39E-244FB0797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A3BCFF4E-917C-4F49-8B40-CA79BA5D4F39}"/>
              </a:ext>
            </a:extLst>
          </p:cNvPr>
          <p:cNvSpPr txBox="1">
            <a:spLocks/>
          </p:cNvSpPr>
          <p:nvPr/>
        </p:nvSpPr>
        <p:spPr>
          <a:xfrm>
            <a:off x="677334" y="7086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Consulter, modifier, annuler sa réservation </a:t>
            </a:r>
          </a:p>
        </p:txBody>
      </p:sp>
    </p:spTree>
    <p:extLst>
      <p:ext uri="{BB962C8B-B14F-4D97-AF65-F5344CB8AC3E}">
        <p14:creationId xmlns:p14="http://schemas.microsoft.com/office/powerpoint/2010/main" val="333507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CEB96-DA1A-44B1-8AEC-B651243C2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87045" cy="717333"/>
          </a:xfrm>
        </p:spPr>
        <p:txBody>
          <a:bodyPr/>
          <a:lstStyle/>
          <a:p>
            <a:r>
              <a:rPr lang="fr-FR" dirty="0"/>
              <a:t>Pour envoyer un mail il faut premièrement définir le mail du destinataire, l’objet et l’entête du mail.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C7CF18-EDC0-41D9-9004-B3B2BB63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9CE94D-A478-4492-8C5D-35B31BD91C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t="23742" r="55520" b="64398"/>
          <a:stretch/>
        </p:blipFill>
        <p:spPr bwMode="auto">
          <a:xfrm>
            <a:off x="998176" y="2979490"/>
            <a:ext cx="6236813" cy="1324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D9568C-66F5-420F-A6F6-BBCA29F53618}"/>
              </a:ext>
            </a:extLst>
          </p:cNvPr>
          <p:cNvPicPr/>
          <p:nvPr/>
        </p:nvPicPr>
        <p:blipFill rotWithShape="1">
          <a:blip r:embed="rId3"/>
          <a:srcRect l="64621" t="73331" r="16602" b="20923"/>
          <a:stretch/>
        </p:blipFill>
        <p:spPr bwMode="auto">
          <a:xfrm>
            <a:off x="1183772" y="5348422"/>
            <a:ext cx="3741154" cy="696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AE5D663-68F3-47A0-9EA6-B8E7C4985AA6}"/>
              </a:ext>
            </a:extLst>
          </p:cNvPr>
          <p:cNvSpPr txBox="1">
            <a:spLocks/>
          </p:cNvSpPr>
          <p:nvPr/>
        </p:nvSpPr>
        <p:spPr>
          <a:xfrm>
            <a:off x="677334" y="4522319"/>
            <a:ext cx="7087045" cy="717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L’envoie du mail s’opère avec la fonction mail qui a en paramètre le message, le sujet, le mail du destinataire et l’entête du mail.</a:t>
            </a: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2B7CBDC0-29E6-4C17-8560-207B602DB5E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DFA1C223-98FE-4FAB-9006-6E8BDFE78C1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7D970416-408D-4FC3-A7AA-08DD3BFCCCD3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2252BB8-5212-4BE3-A191-91F2538FF8EA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663BE82E-317B-4D46-8687-DCEF92A3EA2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FEF59B30-954A-48CE-8000-B2D2E2AB0DB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98AA9E28-846E-4944-A770-2FB0E4FC435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3D0220A-B153-473F-A193-9BC5B233985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258EDB7D-BD15-4AE5-ABDF-4B27E3A95A5F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F6A8CA-B0D5-48C8-AFA5-DDF7C5DB366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F72BD9-9742-4B5D-952C-30DFE9D4BFF3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B0A42-CE10-4C94-9866-7E027683A5BA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8C57403-2498-4BFD-A8A2-6787D8245191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875CFA7-A974-4F88-A94E-A4D6E4663AE3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7B10DD78-8F33-4FD9-8E0D-3E1B3C029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07B189FB-9F20-4297-8597-0D7BC56FD55B}"/>
              </a:ext>
            </a:extLst>
          </p:cNvPr>
          <p:cNvSpPr txBox="1">
            <a:spLocks/>
          </p:cNvSpPr>
          <p:nvPr/>
        </p:nvSpPr>
        <p:spPr>
          <a:xfrm>
            <a:off x="677334" y="7086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Consulter, modifier, annuler sa réservation </a:t>
            </a:r>
          </a:p>
        </p:txBody>
      </p:sp>
    </p:spTree>
    <p:extLst>
      <p:ext uri="{BB962C8B-B14F-4D97-AF65-F5344CB8AC3E}">
        <p14:creationId xmlns:p14="http://schemas.microsoft.com/office/powerpoint/2010/main" val="160014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A9F72-1E29-4BEE-BBA6-7BE7789E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08623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Consulter, modifier, annuler sa réservation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8925A-BE8F-4B51-BE81-1A6813B0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DF9DEC-9B0A-45F3-9D82-F7E0FCA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0992F-1A13-4112-B6A4-ED4FC19EE57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1" t="31734" r="32534" b="30848"/>
          <a:stretch/>
        </p:blipFill>
        <p:spPr bwMode="auto">
          <a:xfrm>
            <a:off x="307853" y="2800913"/>
            <a:ext cx="4667815" cy="2600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78669B-1A72-4A68-B492-F0EC83C245C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6" t="22059" r="7023" b="16735"/>
          <a:stretch/>
        </p:blipFill>
        <p:spPr bwMode="auto">
          <a:xfrm>
            <a:off x="5345149" y="1930400"/>
            <a:ext cx="4313134" cy="4051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1A054242-E0C3-4EBF-A726-685B2FF75AF9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D7B9AB33-0616-4A3A-BF0C-DDBECFB441DF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E037CA8-5CF3-4938-95AC-74144675C6E2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E78BADA-E60D-4D40-812A-4A8631E4D17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F0F26657-7EF6-4E5B-9BD2-254F6D38220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D8EEC2E3-3A94-48F3-B30F-269FD6089DF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39329D95-7F87-4E43-A2D0-63269FFEFB5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C7942B70-1F49-40C8-9FEB-85CFCC60ECAB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688EA237-7F8E-41D2-BBDB-40BB4414F84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F04D4-0CCE-499E-B54D-9059B4561DE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910ED5D-7BCE-461A-8AFE-9A1577D8958C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ED8874-2C16-404D-8624-8AE752B792BB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8E46D1C-8B65-4EF5-BA85-6941DBA91D1B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A2586C6-57C5-4D62-B34A-898D00789AA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579709A2-41D3-4989-8B0C-F6BF90C01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BC88B-1700-48E2-8673-1A49E7FF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52" y="450851"/>
            <a:ext cx="5249930" cy="1320800"/>
          </a:xfrm>
        </p:spPr>
        <p:txBody>
          <a:bodyPr anchor="ctr">
            <a:normAutofit/>
          </a:bodyPr>
          <a:lstStyle/>
          <a:p>
            <a:r>
              <a:rPr lang="fr-FR" sz="3200" dirty="0"/>
              <a:t>Application Arduino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CFE789-BF3D-476A-84CC-B2F14B50F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Matériels utilisés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Bibliothèques utilisées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Câblage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Code de connexion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Programme pour jouer la musique et afficher le message grâce au mot de passe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5A89C8-0DD0-447C-89DB-C085420B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" t="754" r="2507" b="50850"/>
          <a:stretch/>
        </p:blipFill>
        <p:spPr>
          <a:xfrm>
            <a:off x="4306112" y="1718778"/>
            <a:ext cx="5468748" cy="3499636"/>
          </a:xfrm>
          <a:prstGeom prst="rect">
            <a:avLst/>
          </a:prstGeom>
        </p:spPr>
      </p:pic>
      <p:pic>
        <p:nvPicPr>
          <p:cNvPr id="19" name="Picture 2" descr="Image associée">
            <a:extLst>
              <a:ext uri="{FF2B5EF4-FFF2-40B4-BE49-F238E27FC236}">
                <a16:creationId xmlns:a16="http://schemas.microsoft.com/office/drawing/2014/main" id="{68310222-BB95-4566-8E7F-CDE0179E2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8ADECF-01AD-4A83-B546-5CAC8697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4139C4D-348B-4275-85DF-31F02688FE41}"/>
              </a:ext>
            </a:extLst>
          </p:cNvPr>
          <p:cNvSpPr txBox="1"/>
          <p:nvPr/>
        </p:nvSpPr>
        <p:spPr>
          <a:xfrm>
            <a:off x="10004530" y="4085990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Application Arduino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AB2BC32-D7D0-4E62-9951-5DC9C388D0F9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C1C8256D-DC8B-4625-B803-2767F956CF00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574073D0-F787-43DF-A0A8-84155534F52B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2F52A36C-0E10-4808-A75B-2F14D03D11C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90805A2B-FFF6-49BF-A794-19475BA8375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0FB52055-FFBF-4969-AD2B-977FEA524A43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F411B426-22F7-4F74-A518-197B51FA9AF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DF7513EC-D210-4F97-AFE8-7D1325351512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35A8DB28-FD76-412F-8405-FF52539E8BB5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FA3CE44D-C248-4892-951C-D83FBE83AAD6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F469007-D63E-4C51-9EFB-66FF5AFCB69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456221B3-298D-4ED6-8322-1CBED5D4632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7FF6788-C2A4-44F4-B7CA-769AF0A197DE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B6FEFB3-CBBC-4817-9224-F1C98096F15D}"/>
              </a:ext>
            </a:extLst>
          </p:cNvPr>
          <p:cNvSpPr/>
          <p:nvPr/>
        </p:nvSpPr>
        <p:spPr>
          <a:xfrm>
            <a:off x="11606255" y="435163"/>
            <a:ext cx="104775" cy="399746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CF110ED-CB99-4609-977E-C7EED5608A12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3036384A-D688-4D2F-828C-531C3475046F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8C8EFDBA-F494-44A2-9682-2DD299A4FCF4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9155FD39-297A-4A12-BDE0-0F9B4AF58276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94F1B14-E80F-443F-B441-30869931856E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4A072E19-A61B-4A77-B618-1AB31135FE5C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B61CD0E-A1EF-4FD1-BBDF-7958676D208B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52EB5BB3-E490-41E4-947E-094EFDB6E61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17EF168-309B-443B-B694-5911955D8FDD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AD6DFB05-69F4-4B6C-B50E-C352B6D54EEB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5AB03BB1-2BEA-4C00-9985-938F4751B080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7358B8-8423-468D-ABB6-CE04C3458C79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BB2BA14-6053-46D1-95C9-299128C7A236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F39F-C8E8-4E4D-83D1-B615880969F4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3FA4BCE-EE93-49C9-AABA-5C68BBE6874C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F954C4A5-8FD2-44AB-BE52-DCD26D4725FE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221E51-05AE-4EBF-B355-DE4696BF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64057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Matériels utilisés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1B187F-17CC-4019-8934-04B15289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B350059-D0C4-4307-8148-A3DA566B2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37" t="32815" r="21973" b="21998"/>
          <a:stretch/>
        </p:blipFill>
        <p:spPr>
          <a:xfrm>
            <a:off x="568806" y="2189062"/>
            <a:ext cx="8596312" cy="3321148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32333A3D-35A6-4A78-918E-249DF6FB8D18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7EFEEBE-DD2A-454A-A086-F2533FA69CB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79191297-9C68-4A0A-8AEF-6C8606E3EBA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62B573A-918E-403E-AC78-2884DFA51A2B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65E4506-F247-42E0-93A1-83229B685A0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94C88388-C6DE-4A54-90A5-3ED0B033163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D921B51-F5C1-4714-B907-7CCC087E03A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F2CF985C-8448-4785-BFF5-EB5FBDBB2D1C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3AAF781-CA10-43C4-9C7D-FD7FFEF9479D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6FE4D-62C4-4D55-945F-FC7A5B938FC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4620E7B-08A3-44CD-9663-4DAAF403FC3C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EC8DF-233A-48A8-808C-E3B85B363884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5E7730E-2604-41A5-BAE9-57ECF9A6815A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25D68D9-2FF7-456C-8EAE-66B850520084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9F166D18-8A3B-4DD7-ACBE-3DB71791B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71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B23DB64B-9248-4262-BD92-EE7F6FE6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89E1277-11F9-412A-948F-626C83E2E89F}"/>
              </a:ext>
            </a:extLst>
          </p:cNvPr>
          <p:cNvSpPr txBox="1">
            <a:spLocks/>
          </p:cNvSpPr>
          <p:nvPr/>
        </p:nvSpPr>
        <p:spPr>
          <a:xfrm>
            <a:off x="5150063" y="2072104"/>
            <a:ext cx="43294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FECB0D-7F3D-4794-B2CC-5E3BD76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AC06103-B08E-4CC2-91A8-FE7B5DD25603}"/>
              </a:ext>
            </a:extLst>
          </p:cNvPr>
          <p:cNvSpPr txBox="1"/>
          <p:nvPr/>
        </p:nvSpPr>
        <p:spPr>
          <a:xfrm>
            <a:off x="10004530" y="4085990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Application Arduino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8EF33495-D189-4F3A-90F4-19E6AFD8F7C4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3D67C593-4B0C-4EE1-B953-BF4737A4FD58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C9E5C5DC-8B4C-4ADC-BBA4-DCFBF76355B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2CD9668A-D8D9-413C-AA24-615929CD376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C887E7A2-30D1-437A-8ABE-11052363685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5EB7FA0E-4EDD-43E8-8F01-E3FBE7F41A4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99F6E9B3-FBEE-4B99-88FC-8D241C852EB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67BD067B-D659-4E93-BE63-65D5D38A8E77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B43F3500-B7BB-4635-A9E2-AEB9F60E80FB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5401F0-8B0A-4D04-A057-A25458BA55C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D0DB8A60-AA87-4FA6-AAFF-53D9049785A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5AA901-D3B4-4B4E-9AC4-1B25100E5CA7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D6062E-CC9E-403D-9379-449DE478522D}"/>
              </a:ext>
            </a:extLst>
          </p:cNvPr>
          <p:cNvSpPr/>
          <p:nvPr/>
        </p:nvSpPr>
        <p:spPr>
          <a:xfrm>
            <a:off x="11606255" y="435163"/>
            <a:ext cx="104775" cy="399746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B438328-6452-44D8-BB38-9EC59F8920E3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1C6507D4-C04C-46DA-A461-879D795AD668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D4C8671B-CF90-4832-BE77-6124F044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52" y="435163"/>
            <a:ext cx="5249930" cy="1336488"/>
          </a:xfrm>
        </p:spPr>
        <p:txBody>
          <a:bodyPr anchor="ctr">
            <a:normAutofit/>
          </a:bodyPr>
          <a:lstStyle/>
          <a:p>
            <a:r>
              <a:rPr lang="fr-FR" sz="3200" dirty="0"/>
              <a:t>Câblage</a:t>
            </a:r>
            <a:r>
              <a:rPr lang="fr-FR" dirty="0"/>
              <a:t> 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5B9C86D-B7B1-4D72-A801-1012FA60A8D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7" t="9823" r="37091" b="17846"/>
          <a:stretch/>
        </p:blipFill>
        <p:spPr bwMode="auto">
          <a:xfrm>
            <a:off x="790812" y="1835321"/>
            <a:ext cx="3843255" cy="34481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5D5D3C6-8803-4E7E-9D61-B3AC7741F5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24" y="2432555"/>
            <a:ext cx="3966756" cy="2253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47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FA1AE2A-B082-496C-A1E0-46A52A5F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3711257" cy="388143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3A3324-3406-4F47-8935-BF75427E0CC2}"/>
              </a:ext>
            </a:extLst>
          </p:cNvPr>
          <p:cNvSpPr txBox="1">
            <a:spLocks/>
          </p:cNvSpPr>
          <p:nvPr/>
        </p:nvSpPr>
        <p:spPr>
          <a:xfrm>
            <a:off x="5033727" y="1949704"/>
            <a:ext cx="523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4B20E71C-E7D2-49CF-9E2A-461F6DEFA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6F37FA-49ED-448F-98E8-1903CFD6BAA5}"/>
              </a:ext>
            </a:extLst>
          </p:cNvPr>
          <p:cNvSpPr txBox="1"/>
          <p:nvPr/>
        </p:nvSpPr>
        <p:spPr>
          <a:xfrm>
            <a:off x="9756559" y="4547615"/>
            <a:ext cx="17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FA2BBB87-B1E3-4A29-B89A-8C50D3FF8DD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A18B3A1B-115B-48D8-A634-97EE983C0594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8645C5BE-EC49-44C0-A2CA-41E004177A4E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B2EB4F34-FB88-4B3C-A63F-8DEC248AFE4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4D222B0F-63DD-4625-823C-F839D47C6D3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500B201B-FA08-45A2-A6B7-50E201EDF7A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C55F508-23F9-4829-8F42-AB0163F167AB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DCF83106-14DE-4147-8FB6-12C3067349F1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D2816E44-C75C-4011-8505-596BFD8B712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30E583-4E02-468C-AE7A-DEFEC836A4D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99E9E6E-9A76-4B6D-AA6C-BE464581F317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2A70F9-0116-4A9E-B515-584097237D03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777BA1-1E7C-4D61-9B88-0BBEDC8671F6}"/>
              </a:ext>
            </a:extLst>
          </p:cNvPr>
          <p:cNvSpPr/>
          <p:nvPr/>
        </p:nvSpPr>
        <p:spPr>
          <a:xfrm>
            <a:off x="11603876" y="435163"/>
            <a:ext cx="107156" cy="444054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BE45951-973E-4D4A-961F-57A2DAB84366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B010A989-DB3D-49A1-B481-BF33C9EAAB9E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87E6A57F-04C2-4ACA-8E09-7203B28D1FCF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Bibliothèques utilisées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9784F24-0222-43E1-9F45-BE54AECB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24379" r="15792" b="25146"/>
          <a:stretch/>
        </p:blipFill>
        <p:spPr>
          <a:xfrm>
            <a:off x="667797" y="1949704"/>
            <a:ext cx="8766194" cy="34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EB050-F1EF-4222-89B3-81870001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75366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Schéma global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8A5603-DC7F-403F-B230-CA3607109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B1EA9C-7C01-4A7B-8709-D180D36E3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0"/>
          <a:stretch/>
        </p:blipFill>
        <p:spPr>
          <a:xfrm>
            <a:off x="351758" y="973023"/>
            <a:ext cx="9285293" cy="57096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E360FBA-84EB-4CF1-A0E0-E14396754B8E}"/>
              </a:ext>
            </a:extLst>
          </p:cNvPr>
          <p:cNvSpPr txBox="1"/>
          <p:nvPr/>
        </p:nvSpPr>
        <p:spPr>
          <a:xfrm>
            <a:off x="9870836" y="133454"/>
            <a:ext cx="1602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CDAAF41-1F4C-4284-B259-3C5FE1BF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1B1075FB-7AC2-441F-A66F-CD1AB284F1F7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8A547B79-92CD-4900-9095-75096E7F308F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846DF206-FAC1-4D0F-812B-620039CCCB7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11283231-7CBD-49BC-B3F7-B995CE6BBCA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14700759-2120-4D78-AD0D-F6AA8C8F05E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D8F00A4F-916D-48CF-B732-3E60F13DAF3C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FF66E02A-2C71-4069-89DB-5A7A30E2718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3169F58E-415B-498B-AA0D-0F63524C0C36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23AF918C-4DF7-4369-84F7-6A09D0BDC9EC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1102F8-3577-45D9-A55E-D964EA71A5E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AA55884-54A3-4D14-9AC6-372B437748E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3D15E37-636A-48D7-B2FC-2B9204111E10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AFBAAA77-FCEB-47B7-9F10-3745D71A12DE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281F80BC-5178-4337-9CB6-394EC1C4A7C2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D0F0D7C3-0CC4-4B18-BD07-108EF32B9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4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EA4B949-06FA-4096-83AB-E011A5F55242}"/>
              </a:ext>
            </a:extLst>
          </p:cNvPr>
          <p:cNvSpPr txBox="1">
            <a:spLocks/>
          </p:cNvSpPr>
          <p:nvPr/>
        </p:nvSpPr>
        <p:spPr>
          <a:xfrm>
            <a:off x="5499627" y="1703834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1D2A2ED6-3334-446B-B7F9-4AEDA8226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F072DC3-0F10-4A61-88A5-D792DF90AB15}"/>
              </a:ext>
            </a:extLst>
          </p:cNvPr>
          <p:cNvSpPr txBox="1"/>
          <p:nvPr/>
        </p:nvSpPr>
        <p:spPr>
          <a:xfrm>
            <a:off x="9126583" y="4547615"/>
            <a:ext cx="239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1EE0EC59-A1CB-469B-9299-789726FFA8A5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F1E153EF-426A-475E-AAA7-52F1D4C5C5F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26C0069-64FC-4D75-89BD-40652912DA1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F9276D45-FFCB-4F20-A4F5-547E94E6584E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616804E5-97AD-47FC-ABE5-985698642C2C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6421758C-2365-44F1-97EC-12A458E4E5EC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AAF76CF3-5FCE-49A2-B394-F87E0924FBD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675EF0AF-5D39-491E-9BFB-2223D2CEE629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675D402D-232B-41F2-B6C1-187A171EC774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7F9E4C-20CB-4F8F-8275-126D80A4A73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25D893E-DC71-4A2E-B362-13F5C0B77542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E694BF-7CA1-4306-BD76-FB822C5D95E1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F9643-C3F9-4F0E-9522-49AC8464BC7B}"/>
              </a:ext>
            </a:extLst>
          </p:cNvPr>
          <p:cNvSpPr/>
          <p:nvPr/>
        </p:nvSpPr>
        <p:spPr>
          <a:xfrm>
            <a:off x="11603876" y="435163"/>
            <a:ext cx="107156" cy="444054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49DF74E-C6CE-4691-8EE9-028F196DB17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1E28625-5544-494C-A0D1-8CF2CC465F08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93281F0-106B-43D9-8DDE-0A802C334A5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5" r="67911" b="65098"/>
          <a:stretch/>
        </p:blipFill>
        <p:spPr bwMode="auto">
          <a:xfrm>
            <a:off x="500303" y="1818761"/>
            <a:ext cx="8271598" cy="30702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itre 1">
            <a:extLst>
              <a:ext uri="{FF2B5EF4-FFF2-40B4-BE49-F238E27FC236}">
                <a16:creationId xmlns:a16="http://schemas.microsoft.com/office/drawing/2014/main" id="{E9B37C98-E947-4A4D-A00D-276C2A80FAF3}"/>
              </a:ext>
            </a:extLst>
          </p:cNvPr>
          <p:cNvSpPr txBox="1">
            <a:spLocks/>
          </p:cNvSpPr>
          <p:nvPr/>
        </p:nvSpPr>
        <p:spPr>
          <a:xfrm>
            <a:off x="677331" y="782270"/>
            <a:ext cx="8596668" cy="691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pavé numérique</a:t>
            </a:r>
          </a:p>
        </p:txBody>
      </p:sp>
    </p:spTree>
    <p:extLst>
      <p:ext uri="{BB962C8B-B14F-4D97-AF65-F5344CB8AC3E}">
        <p14:creationId xmlns:p14="http://schemas.microsoft.com/office/powerpoint/2010/main" val="160789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91FED-66AB-4A9C-8D90-5E126B73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1" y="782270"/>
            <a:ext cx="8596668" cy="691288"/>
          </a:xfrm>
        </p:spPr>
        <p:txBody>
          <a:bodyPr>
            <a:normAutofit/>
          </a:bodyPr>
          <a:lstStyle/>
          <a:p>
            <a:r>
              <a:rPr lang="fr-FR" sz="3200" dirty="0"/>
              <a:t>Connexion du pavé numérique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EDD5C-ADE4-4BEF-8BB0-E208A422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46532"/>
            <a:ext cx="7422727" cy="691288"/>
          </a:xfrm>
        </p:spPr>
        <p:txBody>
          <a:bodyPr>
            <a:normAutofit/>
          </a:bodyPr>
          <a:lstStyle/>
          <a:p>
            <a:r>
              <a:rPr lang="fr-FR" dirty="0"/>
              <a:t>La bibliothèque « </a:t>
            </a:r>
            <a:r>
              <a:rPr lang="fr-FR" dirty="0" err="1"/>
              <a:t>keypad</a:t>
            </a:r>
            <a:r>
              <a:rPr lang="fr-FR" dirty="0"/>
              <a:t> » inclue un constructeur qui créé un «objet clavier». Ce constructeur possèdent quatre paramètres.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A147B8-F208-4AC5-AAA7-A14868DF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893A0F8-6F6B-403F-8F5E-F90A488F0C1C}"/>
              </a:ext>
            </a:extLst>
          </p:cNvPr>
          <p:cNvSpPr txBox="1">
            <a:spLocks/>
          </p:cNvSpPr>
          <p:nvPr/>
        </p:nvSpPr>
        <p:spPr>
          <a:xfrm>
            <a:off x="677331" y="280145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ouvrir le port série à 9600 bps.     </a:t>
            </a:r>
          </a:p>
          <a:p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4088AD-E234-470A-8797-5A67029DEAF5}"/>
              </a:ext>
            </a:extLst>
          </p:cNvPr>
          <p:cNvSpPr txBox="1">
            <a:spLocks/>
          </p:cNvSpPr>
          <p:nvPr/>
        </p:nvSpPr>
        <p:spPr>
          <a:xfrm>
            <a:off x="677331" y="389481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finir « </a:t>
            </a:r>
            <a:r>
              <a:rPr lang="fr-FR" dirty="0" err="1"/>
              <a:t>keypad.getKey</a:t>
            </a:r>
            <a:r>
              <a:rPr lang="fr-FR" dirty="0"/>
              <a:t>() » renvoie la touche appuyée en caractère ASCII</a:t>
            </a: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F9FA2A0-DBE9-4050-8CCD-CB8B956A11E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35C6735-33C0-4D51-B07E-1A54E469C6C8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19758E97-DFA8-49A1-B3A8-8241CBF313B1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14B2A79C-1F30-467B-93B5-8F23DB9152DF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18E0D386-387C-488A-AB50-CB5F8979EEE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B1A0025F-36CA-41FF-80AC-DFE66D5E4150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93F5453D-B03E-4F1D-8C27-00ACCBF4A284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CDFC705E-B935-4027-8938-184E6ECEBC21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4F16E029-F436-4A2B-B755-FCB56C210D7B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CDA97F-7078-491C-84FD-5851DE3F521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D3D3AAA-7F3D-4C30-A47B-6710E406CF50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B2E4C6-DD42-4399-99D9-A9D5F1AAF52D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11E5530-4119-43D6-AE7B-83A9F3B7662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07C1976-C45C-458A-86F4-472E8653E2BF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A01FA9A-310A-4C62-825C-A653E020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E2B539-4338-48B0-84B5-09F4CE9D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" t="51142" r="58687" b="45624"/>
          <a:stretch/>
        </p:blipFill>
        <p:spPr>
          <a:xfrm>
            <a:off x="540729" y="2364489"/>
            <a:ext cx="7973081" cy="35376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DB3666F-1588-4A54-9E2D-2BB35344C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" t="61153" r="88500" b="36853"/>
          <a:stretch/>
        </p:blipFill>
        <p:spPr>
          <a:xfrm>
            <a:off x="1125855" y="3368287"/>
            <a:ext cx="2452790" cy="2489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8AF8574-4107-4133-B0FF-D26FA15E1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" t="34296" r="81384" b="62928"/>
          <a:stretch/>
        </p:blipFill>
        <p:spPr>
          <a:xfrm>
            <a:off x="883920" y="4662581"/>
            <a:ext cx="3734790" cy="3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4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0D70B7B2-5CF2-4E69-B68B-58C46E2FB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CAC1ED6-433E-412C-AE4A-BA1E60E2E0D7}"/>
              </a:ext>
            </a:extLst>
          </p:cNvPr>
          <p:cNvSpPr txBox="1"/>
          <p:nvPr/>
        </p:nvSpPr>
        <p:spPr>
          <a:xfrm>
            <a:off x="10167042" y="4547615"/>
            <a:ext cx="1352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3DAD719F-C5A4-4230-AB28-E806D213D6CE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B5DF3EE2-6FD5-432D-B199-63B9977EC732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FBE3D092-4A95-4C96-B634-3BFF9BEB3FE9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A33414AB-8BEB-48A2-9C36-934977B0044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D8511551-C1AE-4E07-88CC-FCB563F68FA4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9FC021D-9886-4FA6-ACE5-F81FE287C321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F4CEF14B-FE7E-449F-8A07-8F2F096D7D9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B2F4DD57-02C0-49A9-BD83-4DBFFC845BD2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C1F7D6FE-99BB-446E-B5EE-4E82B6D33BCC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B6FD99-D275-47B1-A07F-E8A201F8A99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A4783D0-CB3D-4C77-B356-34C7F90753E5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09C69E-E951-49AB-9E58-B69B799064C6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268758-F0DF-46DA-90C8-9060B61B07D5}"/>
              </a:ext>
            </a:extLst>
          </p:cNvPr>
          <p:cNvSpPr/>
          <p:nvPr/>
        </p:nvSpPr>
        <p:spPr>
          <a:xfrm>
            <a:off x="11603876" y="435163"/>
            <a:ext cx="107156" cy="444054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0BD1219-644B-4AE1-A7F1-18F6F4FAB2C1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7BDB3FF-CB20-49DB-AD52-FD966DD13ADF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8F093511-77DF-4B24-8060-FC0434981854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de l’écran LCD</a:t>
            </a:r>
          </a:p>
        </p:txBody>
      </p:sp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ACF65C3C-2447-4C3F-BA43-3132BC179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8" y="1812517"/>
            <a:ext cx="6092581" cy="691288"/>
          </a:xfrm>
        </p:spPr>
        <p:txBody>
          <a:bodyPr>
            <a:normAutofit/>
          </a:bodyPr>
          <a:lstStyle/>
          <a:p>
            <a:r>
              <a:rPr lang="fr-FR" dirty="0"/>
              <a:t>Il faut tout d’abord définir la taille de l’écran (ici 16 par 2).</a:t>
            </a:r>
          </a:p>
        </p:txBody>
      </p:sp>
      <p:sp>
        <p:nvSpPr>
          <p:cNvPr id="46" name="Espace réservé du contenu 2">
            <a:extLst>
              <a:ext uri="{FF2B5EF4-FFF2-40B4-BE49-F238E27FC236}">
                <a16:creationId xmlns:a16="http://schemas.microsoft.com/office/drawing/2014/main" id="{3148B9AC-58DC-499D-B04D-6047406DC694}"/>
              </a:ext>
            </a:extLst>
          </p:cNvPr>
          <p:cNvSpPr txBox="1">
            <a:spLocks/>
          </p:cNvSpPr>
          <p:nvPr/>
        </p:nvSpPr>
        <p:spPr>
          <a:xfrm>
            <a:off x="480968" y="324379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tout d’abord déclaré les bibliothèque « </a:t>
            </a:r>
            <a:r>
              <a:rPr lang="fr-FR" dirty="0" err="1"/>
              <a:t>Wire.h</a:t>
            </a:r>
            <a:r>
              <a:rPr lang="fr-FR" dirty="0"/>
              <a:t> » et « LiquidCrystal_I2C.h », puis définir la taille de l’écran (ici 16 par 2).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6AC889-76EC-45AC-A05A-73BD8490B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t="43142" r="76758" b="53167"/>
          <a:stretch/>
        </p:blipFill>
        <p:spPr>
          <a:xfrm>
            <a:off x="777865" y="2600497"/>
            <a:ext cx="4153739" cy="375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2474D5-BE32-423E-8740-5BBC24F5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01" r="23687" b="42621"/>
          <a:stretch/>
        </p:blipFill>
        <p:spPr>
          <a:xfrm>
            <a:off x="367303" y="4202410"/>
            <a:ext cx="9304020" cy="9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0E00F-264E-424B-8A30-D180986D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65D6B3D-985E-46DC-B2DB-90B715FF383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61102" t="39129" r="29048" b="11618"/>
          <a:stretch/>
        </p:blipFill>
        <p:spPr bwMode="auto">
          <a:xfrm>
            <a:off x="869839" y="2777868"/>
            <a:ext cx="1379982" cy="3881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6F5A73-DE1F-4814-BA33-A59D2254264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23549" r="8559" b="38047"/>
          <a:stretch/>
        </p:blipFill>
        <p:spPr bwMode="auto">
          <a:xfrm>
            <a:off x="4175041" y="2828143"/>
            <a:ext cx="4692430" cy="3397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B9D05F0-19D4-417E-B698-DFC30C596E90}"/>
              </a:ext>
            </a:extLst>
          </p:cNvPr>
          <p:cNvSpPr txBox="1">
            <a:spLocks/>
          </p:cNvSpPr>
          <p:nvPr/>
        </p:nvSpPr>
        <p:spPr>
          <a:xfrm>
            <a:off x="321540" y="144812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gamme européenne comprend 12 notes. Chacune d'elle est à une fréquence précise.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1FE863-69AF-4433-B828-FD9C3F056854}"/>
              </a:ext>
            </a:extLst>
          </p:cNvPr>
          <p:cNvSpPr txBox="1"/>
          <p:nvPr/>
        </p:nvSpPr>
        <p:spPr>
          <a:xfrm>
            <a:off x="76284" y="2199522"/>
            <a:ext cx="296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Tableau des fréquences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BE662A-8E1F-43C2-AE59-C98A5734C765}"/>
              </a:ext>
            </a:extLst>
          </p:cNvPr>
          <p:cNvSpPr txBox="1"/>
          <p:nvPr/>
        </p:nvSpPr>
        <p:spPr>
          <a:xfrm>
            <a:off x="4175041" y="2289988"/>
            <a:ext cx="50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Partition solfège de « Au clair de la lune» :</a:t>
            </a: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08B42661-FB96-44CD-A539-402CB7D73FD1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6E66FD4-9CC9-417A-87C1-7919D09F11CC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AAE2D978-F8E0-40E5-87C9-7E0825315E6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12151F1-5053-40C5-BA72-A1650233CC3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EE4E5A3-5F54-464C-B273-A8A318890E5C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BC00E7A7-334D-4329-BF6A-707817F0B148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58119B8C-58EA-42DF-A0B8-E5C17865365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C03C5502-9A4D-4D14-9A20-AE0F2449EB7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B126EBAA-0FEC-40C0-AF66-260D4D506D6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994020-4623-41FF-B827-771BB0087B6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C7D3E8D-6549-484B-BF53-D13CD808B04B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983EA7-9EE6-4084-9127-B4CCB6E97341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63AB5A7-3ADC-41A2-8C6C-E925A6D23A1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7ACC15C-9120-4B72-8E9F-C6C856558DD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6417570A-9C0F-44CD-8F16-82CBFB97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13CE7416-BF2D-4364-AD06-3C45A9AD4A09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buzzer</a:t>
            </a:r>
          </a:p>
        </p:txBody>
      </p:sp>
    </p:spTree>
    <p:extLst>
      <p:ext uri="{BB962C8B-B14F-4D97-AF65-F5344CB8AC3E}">
        <p14:creationId xmlns:p14="http://schemas.microsoft.com/office/powerpoint/2010/main" val="421710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20298-02E2-4220-B3C6-118FF265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7" y="894248"/>
            <a:ext cx="3729076" cy="1320800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Connexion du Buzzer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0874B8-326D-450D-A6AE-8821B8BF1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fr-FR" dirty="0"/>
              <a:t>J’utilise les fréquences correspondant à chaque note.</a:t>
            </a:r>
          </a:p>
          <a:p>
            <a:r>
              <a:rPr lang="fr-FR" dirty="0"/>
              <a:t> Pour le nom des notes j’utilise les deux premières lettres de la note et ajoute N pour normal ou D pour dièse.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BA744F-750F-4102-9073-78CF4106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D60A422A-F57C-4B09-8E2A-89DAEAB79624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AA1D773F-78B3-401D-AC48-11FEE49BD193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1847010-469F-4406-9812-8C08EE67ADD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87C985FB-2B75-40A6-90D4-ABEB31925983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C770305D-CEB7-4697-A929-D76DBB9B107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117DAAA9-8147-49F1-B03C-E2F89D693E1D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8648EB68-47D2-4B05-A5B1-083D28E8BF5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02DBCD8A-843C-4AED-B65D-1C698C1B6EA5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DE1CF165-2772-4B54-AAEA-9EFFD087AC1E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6F96CF-B8BC-418E-9B07-FBED31C62B6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9535220-1F43-4279-8012-78F30D26497F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0ECF21-094E-472E-B9EA-5F5485FEA58D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DA5716D-4FD9-40EB-AA53-418293A0856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8C41730-B007-4090-B048-0450792BF1AB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6130FD84-057F-411C-9DA7-F97116401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3B7FB37-983C-4FE8-9BD6-F443633F6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90" r="73875" b="20555"/>
          <a:stretch/>
        </p:blipFill>
        <p:spPr>
          <a:xfrm>
            <a:off x="5346401" y="1194836"/>
            <a:ext cx="3401359" cy="47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1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07D42A-EE8F-4642-8FFE-B37BFA348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74" y="1594628"/>
            <a:ext cx="8596668" cy="3880773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fonction  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millis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fonction  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delay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  </a:t>
            </a:r>
          </a:p>
          <a:p>
            <a:pPr marL="0" indent="0"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 fonction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tone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()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C240E2-14D6-4C93-891A-ECCD7716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AC36ED-65A8-4C41-ADF4-A81C0857CA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26268" r="88655" b="72043"/>
          <a:stretch/>
        </p:blipFill>
        <p:spPr bwMode="auto">
          <a:xfrm>
            <a:off x="861939" y="2154702"/>
            <a:ext cx="2056060" cy="257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DC49FA5-B18A-4124-A76C-2A7EC5D4089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9" t="44053" r="41977" b="53907"/>
          <a:stretch/>
        </p:blipFill>
        <p:spPr bwMode="auto">
          <a:xfrm>
            <a:off x="1119697" y="3248447"/>
            <a:ext cx="1463483" cy="257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DA32AB-B519-4B2A-821A-6F3B55934D2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 t="66216" r="39053" b="31321"/>
          <a:stretch/>
        </p:blipFill>
        <p:spPr bwMode="auto">
          <a:xfrm>
            <a:off x="779476" y="4655058"/>
            <a:ext cx="2220985" cy="467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B697AB-2107-459C-847E-ADCBF4699B3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8" t="60196" r="36408" b="38033"/>
          <a:stretch/>
        </p:blipFill>
        <p:spPr bwMode="auto">
          <a:xfrm>
            <a:off x="861938" y="5850862"/>
            <a:ext cx="2739400" cy="365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02FDC50-E00C-475A-ACC8-A28D047C13E4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4" t="31259" r="41207" b="66892"/>
          <a:stretch/>
        </p:blipFill>
        <p:spPr bwMode="auto">
          <a:xfrm>
            <a:off x="4332730" y="5262518"/>
            <a:ext cx="1763270" cy="4257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EF29D11-C6A4-45F1-859A-B1609F52949E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4DA1AC2-61D7-4615-9083-91E39513886E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BAFDEA9C-97E9-4301-A6D6-D4D3AE3C0A2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1B89C862-7783-4F82-A5E5-7C3C9FEDF5E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563DF137-77ED-433C-A030-F89B3502A7F5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BAEE8EAE-C606-4174-9024-58263F6969F2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374F89E6-6361-4E19-9781-8100300D33E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1DD82217-C73F-4D8A-87B6-4686A3FDBF3D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05150B95-B533-4C98-8768-EFEDDE8E2DB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0F0996-7234-45A1-9BB0-49F8E488D4C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C7EB63D-02B4-4ABA-8BA6-04CB6FB961C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607D8F-3691-47FD-9207-FBCC590EC6D0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D34D4E7-DDE9-44B6-90A7-83A841A65172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8E7585E1-CC94-49B8-8B99-41A1776EDB7B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4" name="Picture 2" descr="Image associée">
            <a:extLst>
              <a:ext uri="{FF2B5EF4-FFF2-40B4-BE49-F238E27FC236}">
                <a16:creationId xmlns:a16="http://schemas.microsoft.com/office/drawing/2014/main" id="{39727C38-E9F8-433B-B3D6-7AFDD81E0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re 1">
            <a:extLst>
              <a:ext uri="{FF2B5EF4-FFF2-40B4-BE49-F238E27FC236}">
                <a16:creationId xmlns:a16="http://schemas.microsoft.com/office/drawing/2014/main" id="{1C239375-8F3F-4E02-AA45-FFB7FE33DD13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buzzer</a:t>
            </a:r>
          </a:p>
        </p:txBody>
      </p:sp>
    </p:spTree>
    <p:extLst>
      <p:ext uri="{BB962C8B-B14F-4D97-AF65-F5344CB8AC3E}">
        <p14:creationId xmlns:p14="http://schemas.microsoft.com/office/powerpoint/2010/main" val="144016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59FFD-D73B-4A46-8A6E-52673AF4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85910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Programme permettant de vérifier le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AF1B87-0BED-4A3F-ABE2-3C3CB5794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979A2D-D787-4665-98E3-837C485C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6635F14-4C99-4AEE-B39B-38AB011D0A00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DE0971A-75AD-4E82-B59C-7B24567A6E8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C4411C40-01B4-48A0-AEE5-ABEA1382F19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636CFF39-C3C2-4ABD-B802-8F8EE30CF6C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932F8579-3862-4CB9-A773-621A81291D40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3D20C3A-B264-4BDD-979A-0DEE6A6D293B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B0AF54B-2EA5-42DA-A35C-D60B92FE4DAC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EFAD7305-BE11-4F3B-81DB-CC4DF1FDF98D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CFE19D1A-3E6D-4F4C-B124-90727CDF3D3B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AC20BB-425F-48E7-A090-749B427A161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E256C90-BBA4-4956-9E37-E74254275EA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BAD0E6-1704-4C33-9529-5A1AECB6B498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4A46FC6-F278-48B6-BAC1-338B7AFFBD76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67962B1-6E54-450D-BF30-54E6986FDDC5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0669CA-AE63-4459-9402-D373C2C56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4" t="17646" r="27763" b="24913"/>
          <a:stretch/>
        </p:blipFill>
        <p:spPr>
          <a:xfrm>
            <a:off x="800515" y="1876681"/>
            <a:ext cx="7109976" cy="4499870"/>
          </a:xfrm>
          <a:prstGeom prst="rect">
            <a:avLst/>
          </a:prstGeom>
        </p:spPr>
      </p:pic>
      <p:pic>
        <p:nvPicPr>
          <p:cNvPr id="24" name="Picture 2" descr="Image associée">
            <a:extLst>
              <a:ext uri="{FF2B5EF4-FFF2-40B4-BE49-F238E27FC236}">
                <a16:creationId xmlns:a16="http://schemas.microsoft.com/office/drawing/2014/main" id="{BF096FF9-ECDA-4545-A2E4-35924DF1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A92916-C87B-4D78-9EC7-A6185779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32B6565-7D26-4C2D-B223-00980268318A}"/>
              </a:ext>
            </a:extLst>
          </p:cNvPr>
          <p:cNvSpPr txBox="1">
            <a:spLocks/>
          </p:cNvSpPr>
          <p:nvPr/>
        </p:nvSpPr>
        <p:spPr>
          <a:xfrm>
            <a:off x="449877" y="233405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valider ou réinitialiser la saisie il faut définir les touches. </a:t>
            </a: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96BF5F5B-88C5-4378-BD24-D7F11233CBC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0E90DFA-3BEF-4CD5-8D28-0292C075E2D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A785AC2B-25DD-4453-9433-5DDDFF40978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F3983B1A-DBE9-47F4-8430-C5749B567BC2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F7BDCBAD-0E47-4826-B68E-4224FB1E0D6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7D9BFAB8-0E17-4A42-80B8-C255AD544DAA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594509CD-E59F-49DF-8B63-E302654B5500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ED9760FE-786C-4ECB-8EBB-11F24A8ACAF1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0F88FB3-91AF-4ADA-AE3E-6319617E88E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E0EC3-9C1A-4830-AF88-0B9E45C1076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4B7767C-FFA3-4927-85D0-F70BA1CC4D76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24A5C-51C7-408F-92AF-A4B03CB168EA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0372EA4-266D-433A-ACFA-EC63090202D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BF5C69E-2DF9-41B0-A639-70C1FCB5B467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D4D45476-A62F-4FFA-86EA-1CA88FDEB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ED64FAA4-9AE3-45EB-93C7-9B77E8F75D6F}"/>
              </a:ext>
            </a:extLst>
          </p:cNvPr>
          <p:cNvSpPr txBox="1">
            <a:spLocks/>
          </p:cNvSpPr>
          <p:nvPr/>
        </p:nvSpPr>
        <p:spPr>
          <a:xfrm>
            <a:off x="677334" y="7859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Programme permettant de vérifier le mot de passe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0855C90-E912-4855-807E-77359603B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6" t="28615" r="50027" b="42813"/>
          <a:stretch/>
        </p:blipFill>
        <p:spPr>
          <a:xfrm>
            <a:off x="677334" y="3299101"/>
            <a:ext cx="6098341" cy="207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9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DEA4B-30F1-4315-871D-F9BF2D47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74FD5E-2DDE-4010-B0B6-B1028F74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D97C0C-E308-4D64-80D8-5A48ECC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BAE235-178A-4FEA-BA1B-2FAEEE37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8" y="1580198"/>
            <a:ext cx="63341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06081-7F52-4428-8093-17CFE643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584980-8848-41AC-B8F6-ED3166887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DE8B05-F1D1-4407-8EEC-4D6F1633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4617F-46CD-4629-9B86-47C17794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05" y="476250"/>
            <a:ext cx="6715125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1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3E740-A9FF-4C2C-BFFF-1E9FC7D7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753" y="143435"/>
            <a:ext cx="3330383" cy="1320800"/>
          </a:xfrm>
        </p:spPr>
        <p:txBody>
          <a:bodyPr>
            <a:normAutofit/>
          </a:bodyPr>
          <a:lstStyle/>
          <a:p>
            <a:r>
              <a:rPr lang="fr-FR" sz="3200" dirty="0"/>
              <a:t>Schéma global</a:t>
            </a:r>
          </a:p>
        </p:txBody>
      </p:sp>
      <p:pic>
        <p:nvPicPr>
          <p:cNvPr id="16" name="Picture 2" descr="Image associée">
            <a:extLst>
              <a:ext uri="{FF2B5EF4-FFF2-40B4-BE49-F238E27FC236}">
                <a16:creationId xmlns:a16="http://schemas.microsoft.com/office/drawing/2014/main" id="{CE54AA40-5A69-44B5-A196-6AAD86E1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70C8066-5E29-4E9B-A9A5-F5345F254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488363" y="877174"/>
            <a:ext cx="8995271" cy="5914304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A235B01-1C88-459A-BFB6-1531727AB3D4}"/>
              </a:ext>
            </a:extLst>
          </p:cNvPr>
          <p:cNvCxnSpPr>
            <a:cxnSpLocks/>
          </p:cNvCxnSpPr>
          <p:nvPr/>
        </p:nvCxnSpPr>
        <p:spPr>
          <a:xfrm>
            <a:off x="6244046" y="1046451"/>
            <a:ext cx="0" cy="31205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731B43C-C73F-4174-9E70-4B8EC06080AE}"/>
              </a:ext>
            </a:extLst>
          </p:cNvPr>
          <p:cNvCxnSpPr>
            <a:cxnSpLocks/>
          </p:cNvCxnSpPr>
          <p:nvPr/>
        </p:nvCxnSpPr>
        <p:spPr>
          <a:xfrm>
            <a:off x="4249783" y="4167045"/>
            <a:ext cx="1994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EF89E9C-786D-47D0-BC84-5728A49F28A8}"/>
              </a:ext>
            </a:extLst>
          </p:cNvPr>
          <p:cNvCxnSpPr>
            <a:cxnSpLocks/>
          </p:cNvCxnSpPr>
          <p:nvPr/>
        </p:nvCxnSpPr>
        <p:spPr>
          <a:xfrm flipV="1">
            <a:off x="4249783" y="4167045"/>
            <a:ext cx="0" cy="25559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94666DC-0E81-496A-993F-AD3B0C0C7ECE}"/>
              </a:ext>
            </a:extLst>
          </p:cNvPr>
          <p:cNvCxnSpPr>
            <a:cxnSpLocks/>
          </p:cNvCxnSpPr>
          <p:nvPr/>
        </p:nvCxnSpPr>
        <p:spPr>
          <a:xfrm flipV="1">
            <a:off x="4249783" y="6723017"/>
            <a:ext cx="5120640" cy="217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FB189B4-A546-431B-BAA4-E1E34C94553A}"/>
              </a:ext>
            </a:extLst>
          </p:cNvPr>
          <p:cNvCxnSpPr>
            <a:cxnSpLocks/>
          </p:cNvCxnSpPr>
          <p:nvPr/>
        </p:nvCxnSpPr>
        <p:spPr>
          <a:xfrm flipV="1">
            <a:off x="9370423" y="1019071"/>
            <a:ext cx="0" cy="57039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EDEB429-5C46-4D69-B129-CD8950E4281D}"/>
              </a:ext>
            </a:extLst>
          </p:cNvPr>
          <p:cNvCxnSpPr>
            <a:cxnSpLocks/>
          </p:cNvCxnSpPr>
          <p:nvPr/>
        </p:nvCxnSpPr>
        <p:spPr>
          <a:xfrm flipV="1">
            <a:off x="6244046" y="1010409"/>
            <a:ext cx="3126377" cy="26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8DCFC37-DCB7-4D14-9276-DEB64F07C39D}"/>
              </a:ext>
            </a:extLst>
          </p:cNvPr>
          <p:cNvSpPr/>
          <p:nvPr/>
        </p:nvSpPr>
        <p:spPr>
          <a:xfrm>
            <a:off x="833097" y="994795"/>
            <a:ext cx="5338577" cy="3125560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ED2CA-562F-4359-932D-8474E646508B}"/>
              </a:ext>
            </a:extLst>
          </p:cNvPr>
          <p:cNvSpPr/>
          <p:nvPr/>
        </p:nvSpPr>
        <p:spPr>
          <a:xfrm>
            <a:off x="830124" y="4120354"/>
            <a:ext cx="3372908" cy="2671121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9197F8AA-8790-4772-8F6B-B2A41E40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E8F86CC-3114-4181-9D29-286C12415021}"/>
              </a:ext>
            </a:extLst>
          </p:cNvPr>
          <p:cNvSpPr txBox="1"/>
          <p:nvPr/>
        </p:nvSpPr>
        <p:spPr>
          <a:xfrm>
            <a:off x="9870836" y="133454"/>
            <a:ext cx="1602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341A4B19-9DB0-4073-B6FF-5F8FF801D31E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B36A6C13-C9F7-4FE1-B8CA-3E03D4103E8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13A60BE8-9FC1-4E25-99F4-A088104D9206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Organigramme : Terminateur 78">
            <a:extLst>
              <a:ext uri="{FF2B5EF4-FFF2-40B4-BE49-F238E27FC236}">
                <a16:creationId xmlns:a16="http://schemas.microsoft.com/office/drawing/2014/main" id="{705B39E5-D799-4A01-9C55-C8F58DC4EC25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09A57EA8-BD35-4A23-B2D2-F5295589992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BEA2D49D-65BE-452B-A5AA-570B2A432D8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A0912471-DAE8-4365-962F-A08C80E4084F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EC364C09-BE46-4189-94EC-43F908A1836C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299BFEEB-5EB9-4BBC-8449-321EB789195D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8E34E3-2173-43F3-AC02-3B4261E4938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9A66D19-51BB-4485-BE72-F1B619D97391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447F5A1-1E3C-4962-93B3-F9BCB81A6F1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2BBCB2A0-85C1-497C-ADF6-BB8DC7D8EA13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8379882-657D-4111-B417-240EB4010DD2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45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328E-9D67-48C8-93AE-2F2336CB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endParaRPr lang="fr-FR"/>
          </a:p>
        </p:txBody>
      </p:sp>
      <p:sp>
        <p:nvSpPr>
          <p:cNvPr id="5137" name="Espace réservé du contenu 2">
            <a:extLst>
              <a:ext uri="{FF2B5EF4-FFF2-40B4-BE49-F238E27FC236}">
                <a16:creationId xmlns:a16="http://schemas.microsoft.com/office/drawing/2014/main" id="{D5EEAE34-1C4E-40E9-B920-140D0BDC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22AB95-DFED-4BAA-9796-92F706CF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047964"/>
            <a:ext cx="4602747" cy="425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5C564-0FF3-4AB6-A1FF-702ADF51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12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7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5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4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55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F68E61-A9BD-46BC-BD21-5B0A1BC7E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940" y="586748"/>
            <a:ext cx="7071360" cy="56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C46CB-8E37-440F-912E-7B93A487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21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34041-7D1F-4020-B2A7-6F73BD5D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F47933-2ABB-425C-B2F0-34634341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DAE844-E0F7-4147-9CA5-C8904B2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BA188C-F176-48E7-A229-054638DE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6" y="1762559"/>
            <a:ext cx="6075451" cy="46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862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723F31-CFB7-4B59-BEF2-32A63115523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39BADD-3790-433A-BF99-FB85E5B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3035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 sz="3200" dirty="0"/>
              <a:t>Problèmes rencontrés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D025BD-4CF5-4A92-BC5D-9AC05731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3F0ED2C-DB2B-4473-B7A8-91CF6CC33352}"/>
              </a:ext>
            </a:extLst>
          </p:cNvPr>
          <p:cNvSpPr txBox="1"/>
          <p:nvPr/>
        </p:nvSpPr>
        <p:spPr>
          <a:xfrm>
            <a:off x="10043071" y="5033898"/>
            <a:ext cx="214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Câblage de l’ensemble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35BA589-7EF7-45BD-9E89-A625D179E145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A11D33AB-73E1-4E69-9487-E6FB60B6EF5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76B41AF-D9EA-4724-8283-7FEDEC41543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9450F9FB-955B-4AAA-80A2-01E4FB438365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1A3EBE82-3666-4208-8673-A6D6C1C7213E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E0B4D12-3F1E-443F-A627-DBE7FD15D888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62DB960C-CA52-4F29-9F11-A5EE4B61630E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82A9BC0E-503C-432A-825F-FE2C3FCCAD62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BADB51D9-05AF-4971-B29E-9F4553C1D14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2929D16-968C-45DB-8AE6-ABBB89CFDBA9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AFD4DE-ADEA-44E8-98DA-A655E74ED983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BF92BE-189B-466C-B805-C1ACA5AB63E8}"/>
              </a:ext>
            </a:extLst>
          </p:cNvPr>
          <p:cNvSpPr/>
          <p:nvPr/>
        </p:nvSpPr>
        <p:spPr>
          <a:xfrm>
            <a:off x="11606255" y="435163"/>
            <a:ext cx="98623" cy="495130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7A71386-2729-4FDC-BCDB-E84C4266C1C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2C2A65A-A370-41C5-BBEB-60A7C924BD0A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0BB4E526-6E97-45E1-A937-703A50C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C7712509-8BB8-47FF-BE78-32283B111FBA}"/>
              </a:ext>
            </a:extLst>
          </p:cNvPr>
          <p:cNvSpPr txBox="1">
            <a:spLocks/>
          </p:cNvSpPr>
          <p:nvPr/>
        </p:nvSpPr>
        <p:spPr>
          <a:xfrm>
            <a:off x="500303" y="1730653"/>
            <a:ext cx="6092581" cy="388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Application Web</a:t>
            </a:r>
          </a:p>
          <a:p>
            <a:r>
              <a:rPr lang="fr-FR" dirty="0"/>
              <a:t>Partie analyse</a:t>
            </a:r>
          </a:p>
          <a:p>
            <a:r>
              <a:rPr lang="fr-FR" dirty="0"/>
              <a:t>Clef étrangère </a:t>
            </a:r>
          </a:p>
          <a:p>
            <a:r>
              <a:rPr lang="fr-FR" dirty="0"/>
              <a:t>Créneau horaire</a:t>
            </a:r>
          </a:p>
          <a:p>
            <a:r>
              <a:rPr lang="fr-FR" dirty="0"/>
              <a:t>Mettre en place le calendrier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Application Arduino</a:t>
            </a:r>
          </a:p>
          <a:p>
            <a:r>
              <a:rPr lang="fr-FR" dirty="0"/>
              <a:t>Câblage pavé numérique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537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BA711-6004-4C65-A55C-33824519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9" y="760621"/>
            <a:ext cx="2874627" cy="1320800"/>
          </a:xfrm>
        </p:spPr>
        <p:txBody>
          <a:bodyPr>
            <a:normAutofit/>
          </a:bodyPr>
          <a:lstStyle/>
          <a:p>
            <a:r>
              <a:rPr lang="fr-FR" sz="3200" dirty="0"/>
              <a:t>Conclusion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39C98-3511-4A42-9AFE-59AD7A15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C5FBF0FC-86B3-425A-B772-802C5AF272A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AF96E61D-46A8-4CA9-8155-5FE0A2843ADC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AE0F6D63-DD9E-42BD-8247-8866158183DE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ED15CE7-4A89-496E-8560-027426CBF3C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428607A-0F8F-42C0-A12A-068C45C567D3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9B58C71-6CB6-40D9-A5FD-F1174337430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1C49977-9D1F-478D-9850-9F07E5ECD33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7B3FAE4-6D04-46C6-B5E5-76B75EFA8CE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C19EA79A-975F-4015-BFA9-EA27E91FD96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5988D0-E38E-4546-B1D6-054ECE4C190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4AC10BA-9343-43E2-A3F2-5248649A3DE7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D97F0A-6210-4421-AAAD-BFBE95714F8F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59B333-513E-4AFE-9806-AEDBBCA7ABB6}"/>
              </a:ext>
            </a:extLst>
          </p:cNvPr>
          <p:cNvSpPr/>
          <p:nvPr/>
        </p:nvSpPr>
        <p:spPr>
          <a:xfrm>
            <a:off x="11606255" y="435162"/>
            <a:ext cx="104775" cy="544475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9BE905D-A3C2-4976-A44F-87DC5776F50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76C20E1-E500-45A2-B85C-958C128D93AA}"/>
              </a:ext>
            </a:extLst>
          </p:cNvPr>
          <p:cNvSpPr txBox="1"/>
          <p:nvPr/>
        </p:nvSpPr>
        <p:spPr>
          <a:xfrm>
            <a:off x="9770666" y="5534841"/>
            <a:ext cx="214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Diagramme de séquence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243859F-7669-4D0B-A0EF-114B31E88E87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A3934C0F-29A6-4111-8792-7A7A32F40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4ED65F4F-F4E3-4E11-8BA0-4033DFBDAAF3}"/>
              </a:ext>
            </a:extLst>
          </p:cNvPr>
          <p:cNvSpPr txBox="1">
            <a:spLocks/>
          </p:cNvSpPr>
          <p:nvPr/>
        </p:nvSpPr>
        <p:spPr>
          <a:xfrm>
            <a:off x="449877" y="2334056"/>
            <a:ext cx="6895803" cy="199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Connaissances apportées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Ce qu’il me reste à faire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Poursuite d’étude</a:t>
            </a:r>
          </a:p>
        </p:txBody>
      </p:sp>
    </p:spTree>
    <p:extLst>
      <p:ext uri="{BB962C8B-B14F-4D97-AF65-F5344CB8AC3E}">
        <p14:creationId xmlns:p14="http://schemas.microsoft.com/office/powerpoint/2010/main" val="412153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D4C07-0E44-4DDB-BEDF-283DB495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294428-C987-422B-AADD-8DBECEBB2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3B0C2C-DA08-4354-B83F-52F300E3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0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F7FE4-ECFD-4046-94F5-56F41B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C00CB3-DDB1-47B3-84BF-A5BCB4F1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98EFB1-31E5-4310-9A50-C2EC72FD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2037EE-0E96-4BA7-9068-B6A180BC8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" t="20444" r="28523" b="8571"/>
          <a:stretch/>
        </p:blipFill>
        <p:spPr>
          <a:xfrm>
            <a:off x="677334" y="1650864"/>
            <a:ext cx="8596668" cy="49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6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06601-5F28-4CD0-A82D-D49AAF25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DAA89A-8E15-4E3A-912B-C74BEB31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BD1DAF-F611-410E-BA2A-D6299396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0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7ADF1A8-F2D1-4ED6-AA68-AF9A765E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88" y="839789"/>
            <a:ext cx="4976334" cy="732533"/>
          </a:xfrm>
        </p:spPr>
        <p:txBody>
          <a:bodyPr anchor="t">
            <a:normAutofit/>
          </a:bodyPr>
          <a:lstStyle/>
          <a:p>
            <a:r>
              <a:rPr lang="fr-FR" sz="3200" dirty="0"/>
              <a:t>Application web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8696793-F247-469E-96E6-6F92AFB1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71" r="2317" b="-3"/>
          <a:stretch/>
        </p:blipFill>
        <p:spPr>
          <a:xfrm>
            <a:off x="344875" y="2481668"/>
            <a:ext cx="5841493" cy="21927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5F624B-AC52-41BE-BB4C-47B41B395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3508546" cy="3880773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Langages et matériels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Information de la connexion à la BDD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Code de sélection de la BDD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Formulaire de connexion 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Gérer les comptes superviseurs et les créneaux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Réservation de créneaux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Consulter, modifier, annuler sa réservation </a:t>
            </a:r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51AEE-B501-488A-9BA6-32DB1F1BCCA6}"/>
              </a:ext>
            </a:extLst>
          </p:cNvPr>
          <p:cNvSpPr txBox="1"/>
          <p:nvPr/>
        </p:nvSpPr>
        <p:spPr>
          <a:xfrm>
            <a:off x="338687" y="2865290"/>
            <a:ext cx="915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/>
              <a:t>Superviseur</a:t>
            </a:r>
            <a:endParaRPr lang="fr-FR" sz="1000" b="1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67002B0-F9F1-44DA-9E06-C926BFD18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3" r="87555" b="6504"/>
          <a:stretch/>
        </p:blipFill>
        <p:spPr>
          <a:xfrm>
            <a:off x="338687" y="2580875"/>
            <a:ext cx="744200" cy="351775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8DAE7D-D908-40F7-B7C7-02369557400C}"/>
              </a:ext>
            </a:extLst>
          </p:cNvPr>
          <p:cNvCxnSpPr>
            <a:cxnSpLocks/>
          </p:cNvCxnSpPr>
          <p:nvPr/>
        </p:nvCxnSpPr>
        <p:spPr>
          <a:xfrm flipV="1">
            <a:off x="1082887" y="2731629"/>
            <a:ext cx="662023" cy="129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893750-01B1-497E-8BFB-7F23611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6CBF5F-0142-4ECD-93C3-131F8D0DAD32}"/>
              </a:ext>
            </a:extLst>
          </p:cNvPr>
          <p:cNvSpPr txBox="1"/>
          <p:nvPr/>
        </p:nvSpPr>
        <p:spPr>
          <a:xfrm>
            <a:off x="9548146" y="767833"/>
            <a:ext cx="166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web</a:t>
            </a: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0F3C12EE-3B04-49D0-B716-85AFE798ABD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5A5B1798-6674-4CD7-9106-5857B09605F5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AC2EB230-0498-4086-9825-6F99F90AEBBA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FA4A9433-CDA7-4C29-81D4-EFD4C3EC02FC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9D6198E6-2358-4D2E-8DFA-B2E0EB38318D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A4D54703-7DA7-424F-9F69-6104607B8F0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E5D4D315-DBC4-49CE-9834-93898CCAAB3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510CA4BC-91BF-4D46-AF89-768278F2CCB6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14E2A2B4-D310-4EAE-894A-5BA61E15B8B4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A7C277-89C3-45F9-A277-8A583720704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467B319B-8BD2-44C2-A1B1-76530934A535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77457-A479-4E1B-A17B-899ACE1C623D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73218989-87F8-4F39-B8A5-C05539272EF8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4680B2F-F941-46AA-9EBB-FB23B9593C7C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1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08E38-692F-43B2-ACEF-049D924D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21840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Langages et matériels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9DFD1-8107-4267-9FBD-7F4132BB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415FC51-0A29-406F-82CA-657EF5DD0394}"/>
              </a:ext>
            </a:extLst>
          </p:cNvPr>
          <p:cNvSpPr txBox="1"/>
          <p:nvPr/>
        </p:nvSpPr>
        <p:spPr>
          <a:xfrm>
            <a:off x="9863158" y="1127677"/>
            <a:ext cx="160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Langages et matériels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D019AF-A854-43B1-AF70-B93221AFD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8" t="32815" r="22570" b="21998"/>
          <a:stretch/>
        </p:blipFill>
        <p:spPr>
          <a:xfrm>
            <a:off x="698112" y="2221992"/>
            <a:ext cx="8234220" cy="3259925"/>
          </a:xfrm>
          <a:prstGeom prst="rect">
            <a:avLst/>
          </a:prstGeom>
        </p:spPr>
      </p:pic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3A2CC4D9-05BA-474F-9B45-28A48F91957B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70FCEFD-5183-4071-A7D5-0F80E87E9A1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92057D55-7C69-48AE-8244-4C34ACB3C2C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C4AADA1A-5496-4B9B-91D4-9B228C952CE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37018611-0FA1-465D-96B9-B43FB9019D5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99D00FB-BC8A-491E-BC4E-79C36BBCE2D5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0AFB9CA5-D2A7-436E-B179-2BA21374E9C2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1CD839C3-A9D1-4920-B833-FD8DE8F5C32E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17570E75-3066-4EB5-B63E-0F349AB1E901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B0C7F4-CFD9-4653-89D3-73CDE5D8D6D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209785B-9D94-4599-BCDF-2D6788852CBD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6EDE39-E6DF-4791-A356-AEA1E95D7574}"/>
              </a:ext>
            </a:extLst>
          </p:cNvPr>
          <p:cNvSpPr/>
          <p:nvPr/>
        </p:nvSpPr>
        <p:spPr>
          <a:xfrm>
            <a:off x="11606254" y="435164"/>
            <a:ext cx="104775" cy="1047076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93104C94-958B-488A-BA8D-034D56DFD92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D43A0DA-D4B8-4A2D-A86C-DFA30B5D2A3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6" name="Picture 2" descr="Image associée">
            <a:extLst>
              <a:ext uri="{FF2B5EF4-FFF2-40B4-BE49-F238E27FC236}">
                <a16:creationId xmlns:a16="http://schemas.microsoft.com/office/drawing/2014/main" id="{BCDD18F2-E50C-4BF8-B98A-149DC21E7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67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EF563-3285-4B78-8855-47022F65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8365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Information de la connexion à la BDD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410F9A-54D3-4540-B988-A0438D277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se connecter au serveur de base de données hébergé en local sur l’ordinateur, les informations suivantes sont requises :</a:t>
            </a:r>
          </a:p>
          <a:p>
            <a:pPr lvl="1"/>
            <a:r>
              <a:rPr lang="fr-FR" dirty="0"/>
              <a:t>Base de données : </a:t>
            </a:r>
            <a:r>
              <a:rPr lang="fr-FR" b="1" dirty="0" err="1"/>
              <a:t>projet_telethon</a:t>
            </a:r>
            <a:endParaRPr lang="fr-FR" dirty="0"/>
          </a:p>
          <a:p>
            <a:pPr lvl="1"/>
            <a:r>
              <a:rPr lang="fr-FR" dirty="0"/>
              <a:t>Utilisateur : </a:t>
            </a:r>
            <a:r>
              <a:rPr lang="fr-FR" b="1" dirty="0" err="1"/>
              <a:t>Telethon</a:t>
            </a:r>
            <a:endParaRPr lang="fr-FR" dirty="0"/>
          </a:p>
          <a:p>
            <a:pPr lvl="1"/>
            <a:r>
              <a:rPr lang="fr-FR" dirty="0"/>
              <a:t>Mot de passe :</a:t>
            </a:r>
            <a:r>
              <a:rPr lang="fr-FR" b="1" dirty="0"/>
              <a:t> </a:t>
            </a:r>
            <a:r>
              <a:rPr lang="fr-FR" b="1" dirty="0" err="1"/>
              <a:t>Stcolomban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2E4D36-1B5A-4B4E-B13D-234F2B63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5A9BE864-6108-419C-B252-8461F7C3267A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9EBA846-231E-48C6-8564-781357F9244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BFCFB93-094A-4B7F-A07E-35E979073C6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6D938D25-D5CF-411B-8F80-40789CB9082E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35C544E1-33E5-4A6C-9A47-B1CA91EE0FC5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67CD553-D329-4E69-9F02-55D59AFDABB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2007713-5A63-4351-B7B4-290D6A872EA2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232E17FB-A19A-4BE1-A731-C0910223CDE8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2FD71463-29A9-4070-B85B-3FCEA8F72A08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69ACE-AE0E-4792-8A8A-C4339D0F16C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CD5851A-DE8A-455F-8CB8-D0B5701EB15A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9E296-E7CD-45B8-A964-4E6B9C8691E6}"/>
              </a:ext>
            </a:extLst>
          </p:cNvPr>
          <p:cNvSpPr/>
          <p:nvPr/>
        </p:nvSpPr>
        <p:spPr>
          <a:xfrm>
            <a:off x="11606256" y="435163"/>
            <a:ext cx="104774" cy="152724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B7ECEA3-0A78-4EB4-9751-48FDE3C1CB3C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E5F7939-C001-41AA-87E1-F988530A7599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9" name="Picture 2" descr="Image associée">
            <a:extLst>
              <a:ext uri="{FF2B5EF4-FFF2-40B4-BE49-F238E27FC236}">
                <a16:creationId xmlns:a16="http://schemas.microsoft.com/office/drawing/2014/main" id="{3F421ECD-0B96-429B-B87A-7FE3205C8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75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Grand écran</PresentationFormat>
  <Paragraphs>188</Paragraphs>
  <Slides>45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Arial</vt:lpstr>
      <vt:lpstr>Calibri</vt:lpstr>
      <vt:lpstr>Eras Medium ITC</vt:lpstr>
      <vt:lpstr>Trebuchet MS</vt:lpstr>
      <vt:lpstr>Wingdings 3</vt:lpstr>
      <vt:lpstr>Facette</vt:lpstr>
      <vt:lpstr>Présentation PowerPoint</vt:lpstr>
      <vt:lpstr>Sommaire</vt:lpstr>
      <vt:lpstr>Schéma global</vt:lpstr>
      <vt:lpstr>Schéma global</vt:lpstr>
      <vt:lpstr>Présentation PowerPoint</vt:lpstr>
      <vt:lpstr>Présentation PowerPoint</vt:lpstr>
      <vt:lpstr>Application web </vt:lpstr>
      <vt:lpstr>Langages et matériels</vt:lpstr>
      <vt:lpstr>Information de la connexion à la BDD</vt:lpstr>
      <vt:lpstr>Code de sélection de la BDD</vt:lpstr>
      <vt:lpstr>Formulaire de connexion </vt:lpstr>
      <vt:lpstr>Présentation PowerPoint</vt:lpstr>
      <vt:lpstr>Formulaire de connexion </vt:lpstr>
      <vt:lpstr>Gérer les comptes superviseurs et les créneaux</vt:lpstr>
      <vt:lpstr>Gérer les comptes superviseurs et les créneaux</vt:lpstr>
      <vt:lpstr>Gérer les comptes superviseurs et les créneaux</vt:lpstr>
      <vt:lpstr>Gérer les comptes superviseurs et les créneaux</vt:lpstr>
      <vt:lpstr>Réservation de créneaux</vt:lpstr>
      <vt:lpstr>Réservation de créneaux</vt:lpstr>
      <vt:lpstr>Réservation de créneaux</vt:lpstr>
      <vt:lpstr>Réservation de créneaux</vt:lpstr>
      <vt:lpstr>Réservation de créneaux</vt:lpstr>
      <vt:lpstr>Présentation PowerPoint</vt:lpstr>
      <vt:lpstr>Présentation PowerPoint</vt:lpstr>
      <vt:lpstr>Consulter, modifier, annuler sa réservation </vt:lpstr>
      <vt:lpstr>Application Arduino</vt:lpstr>
      <vt:lpstr>Matériels utilisés</vt:lpstr>
      <vt:lpstr>Câblage  </vt:lpstr>
      <vt:lpstr>Présentation PowerPoint</vt:lpstr>
      <vt:lpstr>Présentation PowerPoint</vt:lpstr>
      <vt:lpstr>Connexion du pavé numérique</vt:lpstr>
      <vt:lpstr>Présentation PowerPoint</vt:lpstr>
      <vt:lpstr>Présentation PowerPoint</vt:lpstr>
      <vt:lpstr>Connexion du Buzzer </vt:lpstr>
      <vt:lpstr>Présentation PowerPoint</vt:lpstr>
      <vt:lpstr>Programme permettant de vérifier le mot de passe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Diagramme de classe</vt:lpstr>
      <vt:lpstr>Problèmes rencontrés</vt:lpstr>
      <vt:lpstr>Conclusion </vt:lpstr>
      <vt:lpstr>Partie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Cyril dohin</dc:creator>
  <cp:lastModifiedBy>Cyril dohin</cp:lastModifiedBy>
  <cp:revision>4</cp:revision>
  <dcterms:created xsi:type="dcterms:W3CDTF">2020-06-05T14:37:58Z</dcterms:created>
  <dcterms:modified xsi:type="dcterms:W3CDTF">2020-06-05T15:02:52Z</dcterms:modified>
</cp:coreProperties>
</file>